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4"/>
  </p:notesMasterIdLst>
  <p:sldIdLst>
    <p:sldId id="3115" r:id="rId2"/>
    <p:sldId id="3116" r:id="rId3"/>
    <p:sldId id="3117" r:id="rId4"/>
    <p:sldId id="3118" r:id="rId5"/>
    <p:sldId id="3146" r:id="rId6"/>
    <p:sldId id="3166" r:id="rId7"/>
    <p:sldId id="3167" r:id="rId8"/>
    <p:sldId id="3168" r:id="rId9"/>
    <p:sldId id="3149" r:id="rId10"/>
    <p:sldId id="3173" r:id="rId11"/>
    <p:sldId id="3125" r:id="rId12"/>
    <p:sldId id="3147" r:id="rId13"/>
    <p:sldId id="3174" r:id="rId14"/>
    <p:sldId id="3150" r:id="rId15"/>
    <p:sldId id="3169" r:id="rId16"/>
    <p:sldId id="3151" r:id="rId17"/>
    <p:sldId id="3152" r:id="rId18"/>
    <p:sldId id="3153" r:id="rId19"/>
    <p:sldId id="3155" r:id="rId20"/>
    <p:sldId id="3156" r:id="rId21"/>
    <p:sldId id="3159" r:id="rId22"/>
    <p:sldId id="3170" r:id="rId23"/>
    <p:sldId id="3171" r:id="rId24"/>
    <p:sldId id="3160" r:id="rId25"/>
    <p:sldId id="3161" r:id="rId26"/>
    <p:sldId id="3145" r:id="rId27"/>
    <p:sldId id="3124" r:id="rId28"/>
    <p:sldId id="3123" r:id="rId29"/>
    <p:sldId id="3163" r:id="rId30"/>
    <p:sldId id="3162" r:id="rId31"/>
    <p:sldId id="3175" r:id="rId32"/>
    <p:sldId id="3172" r:id="rId3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2">
          <p15:clr>
            <a:srgbClr val="A4A3A4"/>
          </p15:clr>
        </p15:guide>
        <p15:guide id="2" orient="horz" pos="4142">
          <p15:clr>
            <a:srgbClr val="A4A3A4"/>
          </p15:clr>
        </p15:guide>
        <p15:guide id="3" pos="4046">
          <p15:clr>
            <a:srgbClr val="A4A3A4"/>
          </p15:clr>
        </p15:guide>
        <p15:guide id="4" pos="519">
          <p15:clr>
            <a:srgbClr val="A4A3A4"/>
          </p15:clr>
        </p15:guide>
        <p15:guide id="5" pos="75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80D"/>
    <a:srgbClr val="F13319"/>
    <a:srgbClr val="B4203A"/>
    <a:srgbClr val="B82844"/>
    <a:srgbClr val="2E3449"/>
    <a:srgbClr val="C32E57"/>
    <a:srgbClr val="D9D9D9"/>
    <a:srgbClr val="0237D8"/>
    <a:srgbClr val="662D91"/>
    <a:srgbClr val="F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7" autoAdjust="0"/>
    <p:restoredTop sz="96442" autoAdjust="0"/>
  </p:normalViewPr>
  <p:slideViewPr>
    <p:cSldViewPr>
      <p:cViewPr varScale="1">
        <p:scale>
          <a:sx n="71" d="100"/>
          <a:sy n="71" d="100"/>
        </p:scale>
        <p:origin x="444" y="60"/>
      </p:cViewPr>
      <p:guideLst>
        <p:guide orient="horz" pos="302"/>
        <p:guide orient="horz" pos="4142"/>
        <p:guide pos="4046"/>
        <p:guide pos="519"/>
        <p:guide pos="7597"/>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2017/10/29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4411460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254501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a:p>
        </p:txBody>
      </p:sp>
    </p:spTree>
    <p:extLst>
      <p:ext uri="{BB962C8B-B14F-4D97-AF65-F5344CB8AC3E}">
        <p14:creationId xmlns:p14="http://schemas.microsoft.com/office/powerpoint/2010/main" val="219912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a:p>
        </p:txBody>
      </p:sp>
    </p:spTree>
    <p:extLst>
      <p:ext uri="{BB962C8B-B14F-4D97-AF65-F5344CB8AC3E}">
        <p14:creationId xmlns:p14="http://schemas.microsoft.com/office/powerpoint/2010/main" val="221683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43519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3914625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16</a:t>
            </a:fld>
            <a:endParaRPr lang="en-US"/>
          </a:p>
        </p:txBody>
      </p:sp>
    </p:spTree>
    <p:extLst>
      <p:ext uri="{BB962C8B-B14F-4D97-AF65-F5344CB8AC3E}">
        <p14:creationId xmlns:p14="http://schemas.microsoft.com/office/powerpoint/2010/main" val="216252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a:p>
        </p:txBody>
      </p:sp>
    </p:spTree>
    <p:extLst>
      <p:ext uri="{BB962C8B-B14F-4D97-AF65-F5344CB8AC3E}">
        <p14:creationId xmlns:p14="http://schemas.microsoft.com/office/powerpoint/2010/main" val="271893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18</a:t>
            </a:fld>
            <a:endParaRPr lang="en-US"/>
          </a:p>
        </p:txBody>
      </p:sp>
    </p:spTree>
    <p:extLst>
      <p:ext uri="{BB962C8B-B14F-4D97-AF65-F5344CB8AC3E}">
        <p14:creationId xmlns:p14="http://schemas.microsoft.com/office/powerpoint/2010/main" val="386515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ln>
        </p:spPr>
      </p:sp>
      <p:sp>
        <p:nvSpPr>
          <p:cNvPr id="14338" name="Rectangle 3"/>
          <p:cNvSpPr>
            <a:spLocks noGrp="1"/>
          </p:cNvSpPr>
          <p:nvPr>
            <p:ph type="body" idx="1"/>
          </p:nvPr>
        </p:nvSpPr>
        <p:spPr bwMode="auto">
          <a:noFill/>
        </p:spPr>
        <p:txBody>
          <a:bodyPr wrap="square" numCol="1" anchor="t" anchorCtr="0" compatLnSpc="1"/>
          <a:lstStyle/>
          <a:p>
            <a:endParaRPr lang="zh-CN" altLang="en-US" smtClean="0"/>
          </a:p>
        </p:txBody>
      </p:sp>
    </p:spTree>
    <p:extLst>
      <p:ext uri="{BB962C8B-B14F-4D97-AF65-F5344CB8AC3E}">
        <p14:creationId xmlns:p14="http://schemas.microsoft.com/office/powerpoint/2010/main" val="193598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111315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21</a:t>
            </a:fld>
            <a:endParaRPr lang="en-US"/>
          </a:p>
        </p:txBody>
      </p:sp>
    </p:spTree>
    <p:extLst>
      <p:ext uri="{BB962C8B-B14F-4D97-AF65-F5344CB8AC3E}">
        <p14:creationId xmlns:p14="http://schemas.microsoft.com/office/powerpoint/2010/main" val="419960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99277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22</a:t>
            </a:fld>
            <a:endParaRPr lang="en-US"/>
          </a:p>
        </p:txBody>
      </p:sp>
    </p:spTree>
    <p:extLst>
      <p:ext uri="{BB962C8B-B14F-4D97-AF65-F5344CB8AC3E}">
        <p14:creationId xmlns:p14="http://schemas.microsoft.com/office/powerpoint/2010/main" val="20115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23</a:t>
            </a:fld>
            <a:endParaRPr lang="en-US"/>
          </a:p>
        </p:txBody>
      </p:sp>
    </p:spTree>
    <p:extLst>
      <p:ext uri="{BB962C8B-B14F-4D97-AF65-F5344CB8AC3E}">
        <p14:creationId xmlns:p14="http://schemas.microsoft.com/office/powerpoint/2010/main" val="3187171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117578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60978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extLst>
      <p:ext uri="{BB962C8B-B14F-4D97-AF65-F5344CB8AC3E}">
        <p14:creationId xmlns:p14="http://schemas.microsoft.com/office/powerpoint/2010/main" val="3314295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2398382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445606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1011345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extLst>
      <p:ext uri="{BB962C8B-B14F-4D97-AF65-F5344CB8AC3E}">
        <p14:creationId xmlns:p14="http://schemas.microsoft.com/office/powerpoint/2010/main" val="429257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160827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406649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597969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extLst>
      <p:ext uri="{BB962C8B-B14F-4D97-AF65-F5344CB8AC3E}">
        <p14:creationId xmlns:p14="http://schemas.microsoft.com/office/powerpoint/2010/main" val="2711139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extLst>
      <p:ext uri="{BB962C8B-B14F-4D97-AF65-F5344CB8AC3E}">
        <p14:creationId xmlns:p14="http://schemas.microsoft.com/office/powerpoint/2010/main" val="38311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157723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20726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t>2017/10/29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4" y="2"/>
            <a:ext cx="12857536" cy="723264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t>29/10/2017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t>‹#›</a:t>
            </a:fld>
            <a:endParaRPr lang="id-ID"/>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352" y="-128091"/>
            <a:ext cx="1388463" cy="203214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smtClean="0"/>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t>29/10/2017</a:t>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t>‹#›</a:t>
            </a:fld>
            <a:endParaRPr lang="id-ID"/>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84348" y="385763"/>
            <a:ext cx="1109005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354" y="6704023"/>
            <a:ext cx="2892783" cy="384175"/>
          </a:xfrm>
          <a:prstGeom prst="rect">
            <a:avLst/>
          </a:prstGeom>
        </p:spPr>
        <p:txBody>
          <a:bodyPr/>
          <a:lstStyle/>
          <a:p>
            <a:fld id="{3BED4874-415F-4462-8CBD-90FA9588F106}" type="datetimeFigureOut">
              <a:rPr lang="zh-CN" altLang="en-US" smtClean="0"/>
              <a:t>2017/10/29</a:t>
            </a:fld>
            <a:endParaRPr lang="zh-CN" altLang="en-US"/>
          </a:p>
        </p:txBody>
      </p:sp>
      <p:sp>
        <p:nvSpPr>
          <p:cNvPr id="4" name="页脚占位符 3"/>
          <p:cNvSpPr>
            <a:spLocks noGrp="1"/>
          </p:cNvSpPr>
          <p:nvPr>
            <p:ph type="ftr" sz="quarter" idx="11"/>
          </p:nvPr>
        </p:nvSpPr>
        <p:spPr>
          <a:xfrm>
            <a:off x="4259789" y="6704023"/>
            <a:ext cx="4339173"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627" y="6704023"/>
            <a:ext cx="2892783" cy="384175"/>
          </a:xfrm>
          <a:prstGeom prst="rect">
            <a:avLst/>
          </a:prstGeom>
        </p:spPr>
        <p:txBody>
          <a:bodyPr/>
          <a:lstStyle/>
          <a:p>
            <a:fld id="{8C92ADDF-ABC6-4EEC-846D-A1AE2D41067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2017/10/29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mailto:ubilabs@zucc.edu.cn" TargetMode="External"/><Relationship Id="rId3" Type="http://schemas.openxmlformats.org/officeDocument/2006/relationships/hyperlink" Target="mailto:31501368@zucc.edu.cn" TargetMode="External"/><Relationship Id="rId7" Type="http://schemas.openxmlformats.org/officeDocument/2006/relationships/hyperlink" Target="mailto:31501389@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 Id="rId6" Type="http://schemas.openxmlformats.org/officeDocument/2006/relationships/hyperlink" Target="mailto:31501425@zucc.edu.cn" TargetMode="External"/><Relationship Id="rId5" Type="http://schemas.openxmlformats.org/officeDocument/2006/relationships/hyperlink" Target="mailto:31501370@zucc.edu.cn" TargetMode="External"/><Relationship Id="rId4" Type="http://schemas.openxmlformats.org/officeDocument/2006/relationships/hyperlink" Target="mailto:31501369@zucc.edu.cn"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
            <a:ext cx="12866790" cy="7232649"/>
          </a:xfrm>
          <a:prstGeom prst="rect">
            <a:avLst/>
          </a:prstGeom>
        </p:spPr>
      </p:pic>
      <p:sp>
        <p:nvSpPr>
          <p:cNvPr id="21" name="矩形 259"/>
          <p:cNvSpPr>
            <a:spLocks noChangeArrowheads="1"/>
          </p:cNvSpPr>
          <p:nvPr/>
        </p:nvSpPr>
        <p:spPr bwMode="auto">
          <a:xfrm>
            <a:off x="164679" y="1672109"/>
            <a:ext cx="8661648"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800" b="1" cap="all" spc="600" dirty="0" smtClean="0">
                <a:latin typeface="Arial" panose="020B0604020202020204" pitchFamily="34" charset="0"/>
                <a:cs typeface="Arial" panose="020B0604020202020204" pitchFamily="34" charset="0"/>
              </a:rPr>
              <a:t>项目计划</a:t>
            </a:r>
            <a:endParaRPr lang="zh-CN" altLang="en-US" sz="8800" b="1" cap="all" spc="600" dirty="0">
              <a:latin typeface="Arial" panose="020B0604020202020204" pitchFamily="34" charset="0"/>
              <a:cs typeface="Arial" panose="020B0604020202020204" pitchFamily="34" charset="0"/>
            </a:endParaRPr>
          </a:p>
        </p:txBody>
      </p:sp>
      <p:sp>
        <p:nvSpPr>
          <p:cNvPr id="22" name="矩形 259"/>
          <p:cNvSpPr>
            <a:spLocks noChangeArrowheads="1"/>
          </p:cNvSpPr>
          <p:nvPr/>
        </p:nvSpPr>
        <p:spPr bwMode="auto">
          <a:xfrm>
            <a:off x="1418022" y="3210938"/>
            <a:ext cx="6154962" cy="81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550" cap="all" dirty="0" smtClean="0">
                <a:cs typeface="Arial" panose="020B0604020202020204" pitchFamily="34" charset="0"/>
              </a:rPr>
              <a:t>PRD-G17</a:t>
            </a:r>
          </a:p>
          <a:p>
            <a:pPr algn="ctr">
              <a:buNone/>
            </a:pPr>
            <a:r>
              <a:rPr lang="zh-CN" sz="1550" cap="all" dirty="0" smtClean="0">
                <a:cs typeface="Arial" panose="020B0604020202020204" pitchFamily="34" charset="0"/>
              </a:rPr>
              <a:t>组长：蒋家俊</a:t>
            </a:r>
          </a:p>
          <a:p>
            <a:pPr algn="ctr">
              <a:buNone/>
            </a:pPr>
            <a:r>
              <a:rPr lang="zh-CN" sz="1550" cap="all" dirty="0">
                <a:cs typeface="Arial" panose="020B0604020202020204" pitchFamily="34" charset="0"/>
              </a:rPr>
              <a:t>成员：厉佩强、李捷、周盛、朱秉</a:t>
            </a:r>
          </a:p>
        </p:txBody>
      </p:sp>
      <p:sp>
        <p:nvSpPr>
          <p:cNvPr id="4" name="矩形 259"/>
          <p:cNvSpPr>
            <a:spLocks noChangeArrowheads="1"/>
          </p:cNvSpPr>
          <p:nvPr/>
        </p:nvSpPr>
        <p:spPr bwMode="auto">
          <a:xfrm>
            <a:off x="1417387" y="1241168"/>
            <a:ext cx="6154962"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sz="2800" cap="all" dirty="0">
                <a:cs typeface="Arial" panose="020B0604020202020204" pitchFamily="34" charset="0"/>
              </a:rPr>
              <a:t>软件工程系列课程教学辅助网站</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590" y="88150"/>
            <a:ext cx="1440160" cy="1002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250" fill="hold"/>
                                        <p:tgtEl>
                                          <p:spTgt spid="3"/>
                                        </p:tgtEl>
                                        <p:attrNameLst>
                                          <p:attrName>ppt_w</p:attrName>
                                        </p:attrNameLst>
                                      </p:cBhvr>
                                      <p:tavLst>
                                        <p:tav tm="0">
                                          <p:val>
                                            <p:strVal val="4/3*#ppt_w"/>
                                          </p:val>
                                        </p:tav>
                                        <p:tav tm="100000">
                                          <p:val>
                                            <p:strVal val="#ppt_w"/>
                                          </p:val>
                                        </p:tav>
                                      </p:tavLst>
                                    </p:anim>
                                    <p:anim calcmode="lin" valueType="num">
                                      <p:cBhvr>
                                        <p:cTn id="8" dur="225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2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29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21"/>
                                        </p:tgtEl>
                                      </p:cBhvr>
                                    </p:animEffect>
                                    <p:animScale>
                                      <p:cBhvr>
                                        <p:cTn id="20" dur="250" autoRev="1" fill="hold"/>
                                        <p:tgtEl>
                                          <p:spTgt spid="21"/>
                                        </p:tgtEl>
                                      </p:cBhvr>
                                      <p:by x="105000" y="105000"/>
                                    </p:animScale>
                                  </p:childTnLst>
                                </p:cTn>
                              </p:par>
                            </p:childTnLst>
                          </p:cTn>
                        </p:par>
                        <p:par>
                          <p:cTn id="21" fill="hold">
                            <p:stCondLst>
                              <p:cond delay="34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2"/>
                                        </p:tgtEl>
                                        <p:attrNameLst>
                                          <p:attrName>ppt_y</p:attrName>
                                        </p:attrNameLst>
                                      </p:cBhvr>
                                      <p:tavLst>
                                        <p:tav tm="0">
                                          <p:val>
                                            <p:strVal val="#ppt_y"/>
                                          </p:val>
                                        </p:tav>
                                        <p:tav tm="100000">
                                          <p:val>
                                            <p:strVal val="#ppt_y"/>
                                          </p:val>
                                        </p:tav>
                                      </p:tavLst>
                                    </p:anim>
                                    <p:anim calcmode="lin" valueType="num">
                                      <p:cBhvr>
                                        <p:cTn id="2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2"/>
                                        </p:tgtEl>
                                      </p:cBhvr>
                                    </p:animEffect>
                                  </p:childTnLst>
                                </p:cTn>
                              </p:par>
                            </p:childTnLst>
                          </p:cTn>
                        </p:par>
                        <p:par>
                          <p:cTn id="29" fill="hold">
                            <p:stCondLst>
                              <p:cond delay="52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22"/>
                                        </p:tgtEl>
                                      </p:cBhvr>
                                    </p:animEffect>
                                    <p:animScale>
                                      <p:cBhvr>
                                        <p:cTn id="32" dur="250" autoRev="1" fill="hold"/>
                                        <p:tgtEl>
                                          <p:spTgt spid="22"/>
                                        </p:tgtEl>
                                      </p:cBhvr>
                                      <p:by x="105000" y="105000"/>
                                    </p:animScale>
                                  </p:childTnLst>
                                </p:cTn>
                              </p:par>
                            </p:childTnLst>
                          </p:cTn>
                        </p:par>
                        <p:par>
                          <p:cTn id="33" fill="hold">
                            <p:stCondLst>
                              <p:cond delay="57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
                                        </p:tgtEl>
                                        <p:attrNameLst>
                                          <p:attrName>ppt_y</p:attrName>
                                        </p:attrNameLst>
                                      </p:cBhvr>
                                      <p:tavLst>
                                        <p:tav tm="0">
                                          <p:val>
                                            <p:strVal val="#ppt_y"/>
                                          </p:val>
                                        </p:tav>
                                        <p:tav tm="100000">
                                          <p:val>
                                            <p:strVal val="#ppt_y"/>
                                          </p:val>
                                        </p:tav>
                                      </p:tavLst>
                                    </p:anim>
                                    <p:anim calcmode="lin" valueType="num">
                                      <p:cBhvr>
                                        <p:cTn id="3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
                                        </p:tgtEl>
                                      </p:cBhvr>
                                    </p:animEffect>
                                  </p:childTnLst>
                                </p:cTn>
                              </p:par>
                            </p:childTnLst>
                          </p:cTn>
                        </p:par>
                        <p:par>
                          <p:cTn id="41" fill="hold">
                            <p:stCondLst>
                              <p:cond delay="690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4"/>
                                        </p:tgtEl>
                                      </p:cBhvr>
                                    </p:animEffect>
                                    <p:animScale>
                                      <p:cBhvr>
                                        <p:cTn id="4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4" name="文本框 3"/>
          <p:cNvSpPr txBox="1"/>
          <p:nvPr/>
        </p:nvSpPr>
        <p:spPr>
          <a:xfrm>
            <a:off x="4485159" y="233727"/>
            <a:ext cx="7909596" cy="2062103"/>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项目干系人分析</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客户：是指提出项目需求的个人，杨老师和侯老师。是我们需要关注的第一对象。</a:t>
            </a:r>
          </a:p>
          <a:p>
            <a:r>
              <a:rPr lang="zh-CN" altLang="en-US" sz="1600" dirty="0">
                <a:latin typeface="微软雅黑" panose="020B0503020204020204" pitchFamily="34" charset="-122"/>
                <a:ea typeface="微软雅黑" panose="020B0503020204020204" pitchFamily="34" charset="-122"/>
              </a:rPr>
              <a:t>用户：是指使用该辅助网站的组织和个人，需要分析用户的使用感受，时刻关注改进意向等。</a:t>
            </a:r>
          </a:p>
          <a:p>
            <a:r>
              <a:rPr lang="zh-CN" altLang="en-US" sz="1600" dirty="0">
                <a:latin typeface="微软雅黑" panose="020B0503020204020204" pitchFamily="34" charset="-122"/>
                <a:ea typeface="微软雅黑" panose="020B0503020204020204" pitchFamily="34" charset="-122"/>
              </a:rPr>
              <a:t>项目经理：是项目的关键人物，是小组的领导者，起重要协调作用。</a:t>
            </a:r>
          </a:p>
          <a:p>
            <a:r>
              <a:rPr lang="zh-CN" altLang="en-US" sz="1600" dirty="0">
                <a:latin typeface="微软雅黑" panose="020B0503020204020204" pitchFamily="34" charset="-122"/>
                <a:ea typeface="微软雅黑" panose="020B0503020204020204" pitchFamily="34" charset="-122"/>
              </a:rPr>
              <a:t>项目组成员：是让项目落到实处分担项目任务的人员，项目成败的关键。</a:t>
            </a:r>
          </a:p>
          <a:p>
            <a:r>
              <a:rPr lang="zh-CN" altLang="en-US" sz="1600" dirty="0">
                <a:latin typeface="微软雅黑" panose="020B0503020204020204" pitchFamily="34" charset="-122"/>
                <a:ea typeface="微软雅黑" panose="020B0503020204020204" pitchFamily="34" charset="-122"/>
              </a:rPr>
              <a:t>施加影响者：对项目产生积极或消极的影响的人。</a:t>
            </a:r>
          </a:p>
          <a:p>
            <a:endParaRPr lang="zh-CN" altLang="en-US" sz="16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093117237"/>
              </p:ext>
            </p:extLst>
          </p:nvPr>
        </p:nvGraphicFramePr>
        <p:xfrm>
          <a:off x="1100783" y="2104155"/>
          <a:ext cx="10513167" cy="4752532"/>
        </p:xfrm>
        <a:graphic>
          <a:graphicData uri="http://schemas.openxmlformats.org/drawingml/2006/table">
            <a:tbl>
              <a:tblPr firstRow="1" firstCol="1" bandRow="1">
                <a:tableStyleId>{5C22544A-7EE6-4342-B048-85BDC9FD1C3A}</a:tableStyleId>
              </a:tblPr>
              <a:tblGrid>
                <a:gridCol w="1049828"/>
                <a:gridCol w="2287035"/>
                <a:gridCol w="1722413"/>
                <a:gridCol w="1583427"/>
                <a:gridCol w="3870464"/>
              </a:tblGrid>
              <a:tr h="219922">
                <a:tc>
                  <a:txBody>
                    <a:bodyPr/>
                    <a:lstStyle/>
                    <a:p>
                      <a:pPr algn="just">
                        <a:spcAft>
                          <a:spcPts val="0"/>
                        </a:spcAft>
                      </a:pPr>
                      <a:r>
                        <a:rPr lang="zh-CN" sz="1200" kern="10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角色</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电话</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QQ</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邮箱</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645474">
                <a:tc>
                  <a:txBody>
                    <a:bodyPr/>
                    <a:lstStyle/>
                    <a:p>
                      <a:pPr algn="just">
                        <a:spcAft>
                          <a:spcPts val="0"/>
                        </a:spcAft>
                      </a:pPr>
                      <a:r>
                        <a:rPr lang="zh-CN" sz="1200" kern="100">
                          <a:effectLst/>
                        </a:rPr>
                        <a:t>杨枨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项目发起人、客户、教师用户代表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13357102333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2"/>
                        </a:rPr>
                        <a:t>yangc@zucc.edu.cn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蒋家俊</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项目经理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15858266626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906438950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3"/>
                        </a:rPr>
                        <a:t>31501368@zucc.edu.cn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李捷</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15858261899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597800183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4"/>
                        </a:rPr>
                        <a:t>31501369@zucc.edu.cn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厉佩强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18757811940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1345966165</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5"/>
                        </a:rPr>
                        <a:t>31501370@zucc.edu.cn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朱秉</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13958359678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137873164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dirty="0">
                          <a:effectLst/>
                          <a:hlinkClick r:id="rId6"/>
                        </a:rPr>
                        <a:t>31501425@zucc.edu.cn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zh-CN" sz="1200" kern="100">
                          <a:effectLst/>
                        </a:rPr>
                        <a:t>周盛</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组员</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18072878785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1040050116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7"/>
                        </a:rPr>
                        <a:t>31501389@zucc.edu.cn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645474">
                <a:tc>
                  <a:txBody>
                    <a:bodyPr/>
                    <a:lstStyle/>
                    <a:p>
                      <a:pPr algn="just">
                        <a:spcAft>
                          <a:spcPts val="0"/>
                        </a:spcAft>
                      </a:pPr>
                      <a:r>
                        <a:rPr lang="zh-CN" sz="1200" kern="100">
                          <a:effectLst/>
                        </a:rPr>
                        <a:t>侯宏仑</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项目发起人、客户、教师用户代表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u="sng" kern="100">
                          <a:effectLst/>
                          <a:hlinkClick r:id="rId8"/>
                        </a:rPr>
                        <a:t>ubilabs@zucc.edu.cn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430316">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管理员用户代表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r>
              <a:tr h="219922">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kern="100">
                          <a:effectLst/>
                        </a:rPr>
                        <a:t>游客用户代表</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20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165624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2"/>
          <p:cNvSpPr txBox="1"/>
          <p:nvPr/>
        </p:nvSpPr>
        <p:spPr>
          <a:xfrm>
            <a:off x="5083216" y="2454909"/>
            <a:ext cx="2680182" cy="121764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r>
              <a:rPr lang="zh-CN" altLang="en-US" sz="105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 Placeholder 32"/>
          <p:cNvSpPr txBox="1"/>
          <p:nvPr/>
        </p:nvSpPr>
        <p:spPr>
          <a:xfrm>
            <a:off x="1271228" y="4774910"/>
            <a:ext cx="5302670"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需求人员：全小组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负责项目的需求调研；</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负责编写用户需求说明书；</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负责编写需求规格说明书</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对用户需求进行跟踪、管理；</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32" name="Text Placeholder 32"/>
          <p:cNvSpPr txBox="1"/>
          <p:nvPr/>
        </p:nvSpPr>
        <p:spPr>
          <a:xfrm>
            <a:off x="1271270" y="1137285"/>
            <a:ext cx="2834005" cy="342646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项目经理：蒋家俊</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负责项目的整体规划和管理；</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负责项目计划的制定和维护；</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负责资源的分配和协调活动；</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负责项目的跟踪和管理；</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负责识别项目风险并制定风险缓解策略；</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参与项目技术评审和阶段评审；</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负责度量数据的收集和分析；</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对项目工作产品的最终质量负责。</a:t>
            </a:r>
          </a:p>
        </p:txBody>
      </p:sp>
      <p:graphicFrame>
        <p:nvGraphicFramePr>
          <p:cNvPr id="2" name="对象 -2147482624"/>
          <p:cNvGraphicFramePr>
            <a:graphicFrameLocks noChangeAspect="1"/>
          </p:cNvGraphicFramePr>
          <p:nvPr/>
        </p:nvGraphicFramePr>
        <p:xfrm>
          <a:off x="3926840" y="445770"/>
          <a:ext cx="5006340" cy="3429000"/>
        </p:xfrm>
        <a:graphic>
          <a:graphicData uri="http://schemas.openxmlformats.org/presentationml/2006/ole">
            <mc:AlternateContent xmlns:mc="http://schemas.openxmlformats.org/markup-compatibility/2006">
              <mc:Choice xmlns:v="urn:schemas-microsoft-com:vml" Requires="v">
                <p:oleObj spid="_x0000_s3084" r:id="rId4" imgW="5357495" imgH="3194050" progId="Visio.Drawing.11">
                  <p:embed/>
                </p:oleObj>
              </mc:Choice>
              <mc:Fallback>
                <p:oleObj r:id="rId4" imgW="5357495" imgH="3194050" progId="Visio.Drawing.11">
                  <p:embed/>
                  <p:pic>
                    <p:nvPicPr>
                      <p:cNvPr id="0" name="图片 3075"/>
                      <p:cNvPicPr/>
                      <p:nvPr/>
                    </p:nvPicPr>
                    <p:blipFill>
                      <a:blip r:embed="rId5"/>
                      <a:stretch>
                        <a:fillRect/>
                      </a:stretch>
                    </p:blipFill>
                    <p:spPr>
                      <a:xfrm>
                        <a:off x="3926840" y="445770"/>
                        <a:ext cx="5006340" cy="3429000"/>
                      </a:xfrm>
                      <a:prstGeom prst="rect">
                        <a:avLst/>
                      </a:prstGeom>
                      <a:noFill/>
                      <a:ln w="38100">
                        <a:noFill/>
                        <a:miter/>
                      </a:ln>
                    </p:spPr>
                  </p:pic>
                </p:oleObj>
              </mc:Fallback>
            </mc:AlternateContent>
          </a:graphicData>
        </a:graphic>
      </p:graphicFrame>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3" name="Text Placeholder 32"/>
          <p:cNvSpPr txBox="1"/>
          <p:nvPr/>
        </p:nvSpPr>
        <p:spPr>
          <a:xfrm>
            <a:off x="8728710" y="1137285"/>
            <a:ext cx="2341245" cy="91821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美工：全小组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负责产品原型的设计；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负责产品界面的设计。</a:t>
            </a:r>
          </a:p>
        </p:txBody>
      </p:sp>
      <p:sp>
        <p:nvSpPr>
          <p:cNvPr id="4" name="Text Placeholder 32"/>
          <p:cNvSpPr txBox="1"/>
          <p:nvPr/>
        </p:nvSpPr>
        <p:spPr>
          <a:xfrm>
            <a:off x="8728710" y="2341245"/>
            <a:ext cx="3203575"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设计人员：全小组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负责建立系统架构；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负责进行概要设计；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负责进行数据库设计；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负责进行详细设计；</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5" name="Text Placeholder 32"/>
          <p:cNvSpPr txBox="1"/>
          <p:nvPr/>
        </p:nvSpPr>
        <p:spPr>
          <a:xfrm>
            <a:off x="8728710" y="4563745"/>
            <a:ext cx="3568065" cy="15900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开发人员：全小组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根据编码规范编写代码，并进行自测；</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进行系统集成；</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修改软件BUG；</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
        <p:nvSpPr>
          <p:cNvPr id="6" name="Text Placeholder 32"/>
          <p:cNvSpPr txBox="1"/>
          <p:nvPr/>
        </p:nvSpPr>
        <p:spPr>
          <a:xfrm>
            <a:off x="4646295" y="3874770"/>
            <a:ext cx="3568065" cy="326961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测试人员：全小组</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负责制定测试计划；</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负责设计测试用例；</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准备测试数据、测试环境和测试脚本；</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构建测试包；</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执行测试，记录测试结果；</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缺陷解决情况的跟踪；</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编写测试总结报告；</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维护缺陷库；</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2" grpId="0"/>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2"/>
          <p:cNvSpPr txBox="1"/>
          <p:nvPr/>
        </p:nvSpPr>
        <p:spPr>
          <a:xfrm>
            <a:off x="5083216" y="2454909"/>
            <a:ext cx="2680182" cy="1217641"/>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r>
              <a:rPr lang="zh-CN" altLang="en-US" sz="105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en-US" sz="105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 Placeholder 32"/>
          <p:cNvSpPr txBox="1"/>
          <p:nvPr/>
        </p:nvSpPr>
        <p:spPr>
          <a:xfrm>
            <a:off x="824230" y="3672840"/>
            <a:ext cx="3213735" cy="125412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客户代表：老师</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负责需求的确认；</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参与项目技术评审和阶段性评审；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参与项目的最终验收。</a:t>
            </a:r>
          </a:p>
        </p:txBody>
      </p:sp>
      <p:sp>
        <p:nvSpPr>
          <p:cNvPr id="32" name="Text Placeholder 32"/>
          <p:cNvSpPr txBox="1"/>
          <p:nvPr/>
        </p:nvSpPr>
        <p:spPr>
          <a:xfrm>
            <a:off x="824230" y="1273175"/>
            <a:ext cx="3296285" cy="192595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配置管理员：蒋家俊</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负责制定配置管理计划；</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建立与维护配置库；</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建立和发布基线；</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对配置库的状态进行跟踪和统计；</a:t>
            </a:r>
          </a:p>
          <a:p>
            <a:pPr>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负责配置变更的跟踪。</a:t>
            </a:r>
          </a:p>
        </p:txBody>
      </p:sp>
      <p:graphicFrame>
        <p:nvGraphicFramePr>
          <p:cNvPr id="2" name="对象 -2147482624"/>
          <p:cNvGraphicFramePr>
            <a:graphicFrameLocks noChangeAspect="1"/>
          </p:cNvGraphicFramePr>
          <p:nvPr/>
        </p:nvGraphicFramePr>
        <p:xfrm>
          <a:off x="3926840" y="445770"/>
          <a:ext cx="5006340" cy="3429000"/>
        </p:xfrm>
        <a:graphic>
          <a:graphicData uri="http://schemas.openxmlformats.org/presentationml/2006/ole">
            <mc:AlternateContent xmlns:mc="http://schemas.openxmlformats.org/markup-compatibility/2006">
              <mc:Choice xmlns:v="urn:schemas-microsoft-com:vml" Requires="v">
                <p:oleObj spid="_x0000_s4103" r:id="rId4" imgW="5357495" imgH="3194050" progId="Visio.Drawing.11">
                  <p:embed/>
                </p:oleObj>
              </mc:Choice>
              <mc:Fallback>
                <p:oleObj r:id="rId4" imgW="5357495" imgH="3194050" progId="Visio.Drawing.11">
                  <p:embed/>
                  <p:pic>
                    <p:nvPicPr>
                      <p:cNvPr id="0" name="图片 3075"/>
                      <p:cNvPicPr/>
                      <p:nvPr/>
                    </p:nvPicPr>
                    <p:blipFill>
                      <a:blip r:embed="rId5"/>
                      <a:stretch>
                        <a:fillRect/>
                      </a:stretch>
                    </p:blipFill>
                    <p:spPr>
                      <a:xfrm>
                        <a:off x="3926840" y="445770"/>
                        <a:ext cx="5006340" cy="3429000"/>
                      </a:xfrm>
                      <a:prstGeom prst="rect">
                        <a:avLst/>
                      </a:prstGeom>
                      <a:noFill/>
                      <a:ln w="38100">
                        <a:noFill/>
                        <a:miter/>
                      </a:ln>
                    </p:spPr>
                  </p:pic>
                </p:oleObj>
              </mc:Fallback>
            </mc:AlternateContent>
          </a:graphicData>
        </a:graphic>
      </p:graphicFrame>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sp>
        <p:nvSpPr>
          <p:cNvPr id="3" name="Text Placeholder 32"/>
          <p:cNvSpPr txBox="1"/>
          <p:nvPr/>
        </p:nvSpPr>
        <p:spPr>
          <a:xfrm>
            <a:off x="8933180" y="1518920"/>
            <a:ext cx="2921635" cy="309054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QA：全小组</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负责制定质量保证计划；</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对项目的过程及工作产品进行审计和跟踪；</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对项目进展、风险和问题进行跟踪和监控；</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参与项目技术评审和阶段评审；</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对项目的质量活动进行指导；</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向公司高层汇报项目情况；</a:t>
            </a:r>
          </a:p>
          <a:p>
            <a:pPr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收集过程改进建议。</a:t>
            </a:r>
          </a:p>
        </p:txBody>
      </p:sp>
      <p:sp>
        <p:nvSpPr>
          <p:cNvPr id="5" name="Text Placeholder 32"/>
          <p:cNvSpPr txBox="1"/>
          <p:nvPr/>
        </p:nvSpPr>
        <p:spPr>
          <a:xfrm>
            <a:off x="4639310" y="4725670"/>
            <a:ext cx="3568065" cy="141033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700"/>
              </a:spcBef>
              <a:buNone/>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高层领导：杨枨老师及侯宏仑老师</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审批项目重大任命、变更；保证项目所需的必要资源；审批对外的承诺；</a:t>
            </a:r>
          </a:p>
          <a:p>
            <a:pPr marL="0" indent="0" algn="just">
              <a:lnSpc>
                <a:spcPct val="100000"/>
              </a:lnSpc>
              <a:spcBef>
                <a:spcPts val="700"/>
              </a:spcBef>
              <a:buFont typeface="Wingdings" panose="05000000000000000000"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协调项目与项目、项目与其它部门间的资源分配。</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a:t>
            </a:r>
          </a:p>
        </p:txBody>
      </p:sp>
      <p:graphicFrame>
        <p:nvGraphicFramePr>
          <p:cNvPr id="8" name="对象 7"/>
          <p:cNvGraphicFramePr>
            <a:graphicFrameLocks noChangeAspect="1"/>
          </p:cNvGraphicFramePr>
          <p:nvPr>
            <p:extLst>
              <p:ext uri="{D42A27DB-BD31-4B8C-83A1-F6EECF244321}">
                <p14:modId xmlns:p14="http://schemas.microsoft.com/office/powerpoint/2010/main" val="983913336"/>
              </p:ext>
            </p:extLst>
          </p:nvPr>
        </p:nvGraphicFramePr>
        <p:xfrm>
          <a:off x="1460822" y="1312069"/>
          <a:ext cx="9030227" cy="5472608"/>
        </p:xfrm>
        <a:graphic>
          <a:graphicData uri="http://schemas.openxmlformats.org/presentationml/2006/ole">
            <mc:AlternateContent xmlns:mc="http://schemas.openxmlformats.org/markup-compatibility/2006">
              <mc:Choice xmlns:v="urn:schemas-microsoft-com:vml" Requires="v">
                <p:oleObj spid="_x0000_s8197" name="Visio" r:id="rId3" imgW="5648821" imgH="4305395" progId="Visio.Drawing.11">
                  <p:embed/>
                </p:oleObj>
              </mc:Choice>
              <mc:Fallback>
                <p:oleObj name="Visio" r:id="rId3" imgW="5648821" imgH="4305395" progId="Visio.Drawing.11">
                  <p:embed/>
                  <p:pic>
                    <p:nvPicPr>
                      <p:cNvPr id="0" name=""/>
                      <p:cNvPicPr/>
                      <p:nvPr/>
                    </p:nvPicPr>
                    <p:blipFill>
                      <a:blip r:embed="rId4"/>
                      <a:stretch>
                        <a:fillRect/>
                      </a:stretch>
                    </p:blipFill>
                    <p:spPr>
                      <a:xfrm>
                        <a:off x="1460822" y="1312069"/>
                        <a:ext cx="9030227" cy="5472608"/>
                      </a:xfrm>
                      <a:prstGeom prst="rect">
                        <a:avLst/>
                      </a:prstGeom>
                    </p:spPr>
                  </p:pic>
                </p:oleObj>
              </mc:Fallback>
            </mc:AlternateContent>
          </a:graphicData>
        </a:graphic>
      </p:graphicFrame>
      <p:sp>
        <p:nvSpPr>
          <p:cNvPr id="9" name="文本框 8"/>
          <p:cNvSpPr txBox="1"/>
          <p:nvPr/>
        </p:nvSpPr>
        <p:spPr>
          <a:xfrm>
            <a:off x="4917207" y="649629"/>
            <a:ext cx="410445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人力资源计划</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164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03</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项目策划</a:t>
            </a:r>
          </a:p>
        </p:txBody>
      </p:sp>
      <p:sp>
        <p:nvSpPr>
          <p:cNvPr id="11" name="TextBox 11"/>
          <p:cNvSpPr txBox="1"/>
          <p:nvPr/>
        </p:nvSpPr>
        <p:spPr>
          <a:xfrm>
            <a:off x="6465353" y="3677850"/>
            <a:ext cx="15735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软件生命周期模型</a:t>
            </a:r>
          </a:p>
        </p:txBody>
      </p:sp>
      <p:sp>
        <p:nvSpPr>
          <p:cNvPr id="12" name="TextBox 11"/>
          <p:cNvSpPr txBox="1"/>
          <p:nvPr/>
        </p:nvSpPr>
        <p:spPr>
          <a:xfrm>
            <a:off x="8177946" y="3677850"/>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sz="12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项目阶段划分</a:t>
            </a:r>
          </a:p>
        </p:txBody>
      </p:sp>
      <p:sp>
        <p:nvSpPr>
          <p:cNvPr id="13" name="TextBox 11"/>
          <p:cNvSpPr txBox="1"/>
          <p:nvPr/>
        </p:nvSpPr>
        <p:spPr>
          <a:xfrm>
            <a:off x="6465353" y="3950681"/>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4" name="TextBox 11"/>
          <p:cNvSpPr txBox="1"/>
          <p:nvPr/>
        </p:nvSpPr>
        <p:spPr>
          <a:xfrm>
            <a:off x="8177946" y="3950681"/>
            <a:ext cx="12687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人员配备计划</a:t>
            </a:r>
          </a:p>
        </p:txBody>
      </p:sp>
      <p:sp>
        <p:nvSpPr>
          <p:cNvPr id="2" name="TextBox 11"/>
          <p:cNvSpPr txBox="1"/>
          <p:nvPr/>
        </p:nvSpPr>
        <p:spPr>
          <a:xfrm>
            <a:off x="6465351" y="4211031"/>
            <a:ext cx="9639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资源需求</a:t>
            </a:r>
          </a:p>
        </p:txBody>
      </p:sp>
      <p:sp>
        <p:nvSpPr>
          <p:cNvPr id="3" name="TextBox 11"/>
          <p:cNvSpPr txBox="1"/>
          <p:nvPr/>
        </p:nvSpPr>
        <p:spPr>
          <a:xfrm>
            <a:off x="8177946" y="4211031"/>
            <a:ext cx="15735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方法、工具和技术</a:t>
            </a:r>
          </a:p>
        </p:txBody>
      </p:sp>
      <p:sp>
        <p:nvSpPr>
          <p:cNvPr id="4" name="TextBox 11"/>
          <p:cNvSpPr txBox="1"/>
          <p:nvPr/>
        </p:nvSpPr>
        <p:spPr>
          <a:xfrm>
            <a:off x="6465351" y="4471381"/>
            <a:ext cx="963930" cy="275590"/>
          </a:xfrm>
          <a:prstGeom prst="rect">
            <a:avLst/>
          </a:prstGeom>
          <a:noFill/>
        </p:spPr>
        <p:txBody>
          <a:bodyPr wrap="none" rtlCol="0">
            <a:spAutoFit/>
          </a:bodyPr>
          <a:lstStyle/>
          <a:p>
            <a:pPr marL="171450" lvl="1" indent="-171450">
              <a:buFont typeface="Arial" panose="020B0604020202020204" pitchFamily="34" charset="0"/>
              <a:buChar char="•"/>
            </a:pPr>
            <a:r>
              <a:rPr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进度安排</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par>
                          <p:cTn id="46" fill="hold">
                            <p:stCondLst>
                              <p:cond delay="1500"/>
                            </p:stCondLst>
                            <p:childTnLst>
                              <p:par>
                                <p:cTn id="47" presetID="12" presetClass="entr" presetSubtype="8"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right)">
                                      <p:cBhvr>
                                        <p:cTn id="50" dur="500"/>
                                        <p:tgtEl>
                                          <p:spTgt spid="13"/>
                                        </p:tgtEl>
                                      </p:cBhvr>
                                    </p:animEffect>
                                  </p:childTnLst>
                                </p:cTn>
                              </p:par>
                            </p:childTnLst>
                          </p:cTn>
                        </p:par>
                        <p:par>
                          <p:cTn id="51" fill="hold">
                            <p:stCondLst>
                              <p:cond delay="2000"/>
                            </p:stCondLst>
                            <p:childTnLst>
                              <p:par>
                                <p:cTn id="52" presetID="1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p:tgtEl>
                                          <p:spTgt spid="14"/>
                                        </p:tgtEl>
                                        <p:attrNameLst>
                                          <p:attrName>ppt_x</p:attrName>
                                        </p:attrNameLst>
                                      </p:cBhvr>
                                      <p:tavLst>
                                        <p:tav tm="0">
                                          <p:val>
                                            <p:strVal val="#ppt_x-#ppt_w*1.125000"/>
                                          </p:val>
                                        </p:tav>
                                        <p:tav tm="100000">
                                          <p:val>
                                            <p:strVal val="#ppt_x"/>
                                          </p:val>
                                        </p:tav>
                                      </p:tavLst>
                                    </p:anim>
                                    <p:animEffect transition="in" filter="wipe(right)">
                                      <p:cBhvr>
                                        <p:cTn id="55" dur="500"/>
                                        <p:tgtEl>
                                          <p:spTgt spid="14"/>
                                        </p:tgtEl>
                                      </p:cBhvr>
                                    </p:animEffect>
                                  </p:childTnLst>
                                </p:cTn>
                              </p:par>
                            </p:childTnLst>
                          </p:cTn>
                        </p:par>
                        <p:par>
                          <p:cTn id="56" fill="hold">
                            <p:stCondLst>
                              <p:cond delay="2500"/>
                            </p:stCondLst>
                            <p:childTnLst>
                              <p:par>
                                <p:cTn id="57" presetID="1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ppt_x</p:attrName>
                                        </p:attrNameLst>
                                      </p:cBhvr>
                                      <p:tavLst>
                                        <p:tav tm="0">
                                          <p:val>
                                            <p:strVal val="#ppt_x-#ppt_w*1.125000"/>
                                          </p:val>
                                        </p:tav>
                                        <p:tav tm="100000">
                                          <p:val>
                                            <p:strVal val="#ppt_x"/>
                                          </p:val>
                                        </p:tav>
                                      </p:tavLst>
                                    </p:anim>
                                    <p:animEffect transition="in" filter="wipe(right)">
                                      <p:cBhvr>
                                        <p:cTn id="60" dur="500"/>
                                        <p:tgtEl>
                                          <p:spTgt spid="2"/>
                                        </p:tgtEl>
                                      </p:cBhvr>
                                    </p:animEffect>
                                  </p:childTnLst>
                                </p:cTn>
                              </p:par>
                            </p:childTnLst>
                          </p:cTn>
                        </p:par>
                        <p:par>
                          <p:cTn id="61" fill="hold">
                            <p:stCondLst>
                              <p:cond delay="3000"/>
                            </p:stCondLst>
                            <p:childTnLst>
                              <p:par>
                                <p:cTn id="62" presetID="12" presetClass="entr" presetSubtype="8"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p:tgtEl>
                                          <p:spTgt spid="3"/>
                                        </p:tgtEl>
                                        <p:attrNameLst>
                                          <p:attrName>ppt_x</p:attrName>
                                        </p:attrNameLst>
                                      </p:cBhvr>
                                      <p:tavLst>
                                        <p:tav tm="0">
                                          <p:val>
                                            <p:strVal val="#ppt_x-#ppt_w*1.125000"/>
                                          </p:val>
                                        </p:tav>
                                        <p:tav tm="100000">
                                          <p:val>
                                            <p:strVal val="#ppt_x"/>
                                          </p:val>
                                        </p:tav>
                                      </p:tavLst>
                                    </p:anim>
                                    <p:animEffect transition="in" filter="wipe(right)">
                                      <p:cBhvr>
                                        <p:cTn id="65" dur="500"/>
                                        <p:tgtEl>
                                          <p:spTgt spid="3"/>
                                        </p:tgtEl>
                                      </p:cBhvr>
                                    </p:animEffect>
                                  </p:childTnLst>
                                </p:cTn>
                              </p:par>
                            </p:childTnLst>
                          </p:cTn>
                        </p:par>
                        <p:par>
                          <p:cTn id="66" fill="hold">
                            <p:stCondLst>
                              <p:cond delay="3500"/>
                            </p:stCondLst>
                            <p:childTnLst>
                              <p:par>
                                <p:cTn id="67" presetID="12" presetClass="entr" presetSubtype="8"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p:tgtEl>
                                          <p:spTgt spid="4"/>
                                        </p:tgtEl>
                                        <p:attrNameLst>
                                          <p:attrName>ppt_x</p:attrName>
                                        </p:attrNameLst>
                                      </p:cBhvr>
                                      <p:tavLst>
                                        <p:tav tm="0">
                                          <p:val>
                                            <p:strVal val="#ppt_x-#ppt_w*1.125000"/>
                                          </p:val>
                                        </p:tav>
                                        <p:tav tm="100000">
                                          <p:val>
                                            <p:strVal val="#ppt_x"/>
                                          </p:val>
                                        </p:tav>
                                      </p:tavLst>
                                    </p:anim>
                                    <p:animEffect transition="in" filter="wipe(right)">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P spid="11" grpId="0"/>
      <p:bldP spid="12" grpId="0"/>
      <p:bldP spid="13" grpId="0"/>
      <p:bldP spid="14" grpId="0"/>
      <p:bldP spid="2" grpId="0"/>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964114" y="1484591"/>
            <a:ext cx="10854616" cy="4788458"/>
          </a:xfrm>
          <a:prstGeom prst="rect">
            <a:avLst/>
          </a:prstGeom>
          <a:solidFill>
            <a:srgbClr val="FFFFFF">
              <a:alpha val="58038"/>
            </a:srgbClr>
          </a:solidFill>
          <a:ln w="25400">
            <a:solidFill>
              <a:schemeClr val="accent1"/>
            </a:solidFill>
            <a:miter lim="800000"/>
          </a:ln>
        </p:spPr>
        <p:txBody>
          <a:bodyPr/>
          <a:lstStyle/>
          <a:p>
            <a:endParaRPr lang="zh-CN" altLang="en-US">
              <a:solidFill>
                <a:srgbClr val="000000"/>
              </a:solidFill>
              <a:sym typeface="Arial" panose="020B0604020202020204"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p:spPr>
        <p:txBody>
          <a:bodyPr/>
          <a:lstStyle/>
          <a:p>
            <a:endParaRPr lang="zh-CN" altLang="en-US" sz="2110" b="1">
              <a:sym typeface="Arial" panose="020B0604020202020204" pitchFamily="34" charset="0"/>
            </a:endParaRPr>
          </a:p>
        </p:txBody>
      </p:sp>
      <p:sp>
        <p:nvSpPr>
          <p:cNvPr id="66" name="TextBox 18"/>
          <p:cNvSpPr>
            <a:spLocks noChangeArrowheads="1"/>
          </p:cNvSpPr>
          <p:nvPr/>
        </p:nvSpPr>
        <p:spPr bwMode="auto">
          <a:xfrm>
            <a:off x="1554872" y="955793"/>
            <a:ext cx="2199936"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sym typeface="方正大黑简体" pitchFamily="65" charset="-122"/>
              </a:rPr>
              <a:t>软件生</a:t>
            </a:r>
          </a:p>
          <a:p>
            <a:pPr algn="ctr"/>
            <a:r>
              <a:rPr lang="zh-CN" altLang="en-US" sz="3200" b="1" dirty="0">
                <a:solidFill>
                  <a:schemeClr val="bg1"/>
                </a:solidFill>
                <a:latin typeface="微软雅黑" panose="020B0503020204020204" pitchFamily="34" charset="-122"/>
                <a:ea typeface="微软雅黑" panose="020B0503020204020204" pitchFamily="34" charset="-122"/>
                <a:sym typeface="方正大黑简体" pitchFamily="65" charset="-122"/>
              </a:rPr>
              <a:t>命周期</a:t>
            </a:r>
          </a:p>
        </p:txBody>
      </p:sp>
      <p:sp>
        <p:nvSpPr>
          <p:cNvPr id="11" name="TextBox 10"/>
          <p:cNvSpPr txBox="1"/>
          <p:nvPr/>
        </p:nvSpPr>
        <p:spPr>
          <a:xfrm>
            <a:off x="1683268" y="2460383"/>
            <a:ext cx="9755930" cy="419100"/>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1.</a:t>
            </a:r>
            <a:r>
              <a:rPr lang="zh-CN" altLang="en-US" sz="2110" dirty="0">
                <a:solidFill>
                  <a:sysClr val="windowText" lastClr="000000"/>
                </a:solidFill>
                <a:latin typeface="微软雅黑" panose="020B0503020204020204" pitchFamily="34" charset="-122"/>
                <a:ea typeface="微软雅黑" panose="020B0503020204020204" pitchFamily="34" charset="-122"/>
              </a:rPr>
              <a:t>生命周期模型选用：瀑布模型。</a:t>
            </a:r>
          </a:p>
        </p:txBody>
      </p:sp>
      <p:sp>
        <p:nvSpPr>
          <p:cNvPr id="5" name="TextBox 10"/>
          <p:cNvSpPr txBox="1"/>
          <p:nvPr/>
        </p:nvSpPr>
        <p:spPr>
          <a:xfrm>
            <a:off x="1683268" y="3249688"/>
            <a:ext cx="9755930" cy="1392555"/>
          </a:xfrm>
          <a:prstGeom prst="rect">
            <a:avLst/>
          </a:prstGeom>
          <a:noFill/>
        </p:spPr>
        <p:txBody>
          <a:bodyPr wrap="square" lIns="96424" tIns="48212" rIns="96424" bIns="48212" rtlCol="0">
            <a:spAutoFit/>
          </a:bodyPr>
          <a:lstStyle/>
          <a:p>
            <a:pPr marL="0" indent="0">
              <a:lnSpc>
                <a:spcPct val="100000"/>
              </a:lnSpc>
              <a:spcBef>
                <a:spcPts val="700"/>
              </a:spcBef>
              <a:buNone/>
            </a:pPr>
            <a:r>
              <a:rPr lang="en-US" altLang="zh-CN" sz="2110" dirty="0">
                <a:solidFill>
                  <a:sysClr val="windowText" lastClr="000000"/>
                </a:solidFill>
                <a:latin typeface="微软雅黑" panose="020B0503020204020204" pitchFamily="34" charset="-122"/>
                <a:ea typeface="微软雅黑" panose="020B0503020204020204" pitchFamily="34" charset="-122"/>
              </a:rPr>
              <a:t>2.</a:t>
            </a:r>
            <a:r>
              <a:rPr lang="zh-CN" altLang="en-US" sz="2110" dirty="0">
                <a:solidFill>
                  <a:sysClr val="windowText" lastClr="000000"/>
                </a:solidFill>
                <a:latin typeface="微软雅黑" panose="020B0503020204020204" pitchFamily="34" charset="-122"/>
                <a:ea typeface="微软雅黑" panose="020B0503020204020204" pitchFamily="34" charset="-122"/>
              </a:rPr>
              <a:t>原因：</a:t>
            </a:r>
            <a:r>
              <a:rPr lang="zh-CN" altLang="en-US" sz="2110" dirty="0">
                <a:latin typeface="Arial" panose="020B0604020202020204" pitchFamily="34" charset="0"/>
                <a:ea typeface="微软雅黑" panose="020B0503020204020204" pitchFamily="34" charset="-122"/>
                <a:sym typeface="Arial" panose="020B0604020202020204" pitchFamily="34" charset="0"/>
              </a:rPr>
              <a:t>瀑布模型是通过文档的形式驱动的，只有当一个阶段的文档获得认可才可以进入下一个阶段。瀑布模型为项目提供了按阶段划分的检查点，而这些检查点为这门课的评审点。最重要的是当前一阶段完成后，只需要去关注后续阶段，这样为课程的学习提供了一定的便利。</a:t>
            </a:r>
            <a:endParaRPr lang="zh-CN" altLang="en-US" sz="2110"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11"/>
                                        </p:tgtEl>
                                        <p:attrNameLst>
                                          <p:attrName>style.visibility</p:attrName>
                                        </p:attrNameLst>
                                      </p:cBhvr>
                                      <p:to>
                                        <p:strVal val="visible"/>
                                      </p:to>
                                    </p:set>
                                    <p:animEffect transition="in" filter="wipe(left)">
                                      <p:cBhvr>
                                        <p:cTn id="21" dur="100"/>
                                        <p:tgtEl>
                                          <p:spTgt spid="11"/>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11"/>
                                        </p:tgtEl>
                                      </p:cBhvr>
                                      <p:to x="80000" y="100000"/>
                                    </p:animScale>
                                    <p:anim by="(#ppt_w*0.10)" calcmode="lin" valueType="num">
                                      <p:cBhvr>
                                        <p:cTn id="24" dur="50" autoRev="1" fill="hold">
                                          <p:stCondLst>
                                            <p:cond delay="0"/>
                                          </p:stCondLst>
                                        </p:cTn>
                                        <p:tgtEl>
                                          <p:spTgt spid="11"/>
                                        </p:tgtEl>
                                        <p:attrNameLst>
                                          <p:attrName>ppt_x</p:attrName>
                                        </p:attrNameLst>
                                      </p:cBhvr>
                                    </p:anim>
                                    <p:anim by="(-#ppt_w*0.10)" calcmode="lin" valueType="num">
                                      <p:cBhvr>
                                        <p:cTn id="25" dur="50" autoRev="1" fill="hold">
                                          <p:stCondLst>
                                            <p:cond delay="0"/>
                                          </p:stCondLst>
                                        </p:cTn>
                                        <p:tgtEl>
                                          <p:spTgt spid="11"/>
                                        </p:tgtEl>
                                        <p:attrNameLst>
                                          <p:attrName>ppt_y</p:attrName>
                                        </p:attrNameLst>
                                      </p:cBhvr>
                                    </p:anim>
                                    <p:animRot by="-480000">
                                      <p:cBhvr>
                                        <p:cTn id="26" dur="50" autoRev="1" fill="hold">
                                          <p:stCondLst>
                                            <p:cond delay="0"/>
                                          </p:stCondLst>
                                        </p:cTn>
                                        <p:tgtEl>
                                          <p:spTgt spid="11"/>
                                        </p:tgtEl>
                                        <p:attrNameLst>
                                          <p:attrName>r</p:attrName>
                                        </p:attrNameLst>
                                      </p:cBhvr>
                                    </p:animRot>
                                  </p:childTnLst>
                                </p:cTn>
                              </p:par>
                            </p:childTnLst>
                          </p:cTn>
                        </p:par>
                        <p:par>
                          <p:cTn id="27" fill="hold">
                            <p:stCondLst>
                              <p:cond delay="2549"/>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Effect transition="in" filter="wipe(left)">
                                      <p:cBhvr>
                                        <p:cTn id="30" dur="100"/>
                                        <p:tgtEl>
                                          <p:spTgt spid="5"/>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5"/>
                                        </p:tgtEl>
                                      </p:cBhvr>
                                      <p:to x="80000" y="100000"/>
                                    </p:animScale>
                                    <p:anim by="(#ppt_w*0.10)" calcmode="lin" valueType="num">
                                      <p:cBhvr>
                                        <p:cTn id="33" dur="50" autoRev="1" fill="hold">
                                          <p:stCondLst>
                                            <p:cond delay="0"/>
                                          </p:stCondLst>
                                        </p:cTn>
                                        <p:tgtEl>
                                          <p:spTgt spid="5"/>
                                        </p:tgtEl>
                                        <p:attrNameLst>
                                          <p:attrName>ppt_x</p:attrName>
                                        </p:attrNameLst>
                                      </p:cBhvr>
                                    </p:anim>
                                    <p:anim by="(-#ppt_w*0.10)" calcmode="lin" valueType="num">
                                      <p:cBhvr>
                                        <p:cTn id="34" dur="50" autoRev="1" fill="hold">
                                          <p:stCondLst>
                                            <p:cond delay="0"/>
                                          </p:stCondLst>
                                        </p:cTn>
                                        <p:tgtEl>
                                          <p:spTgt spid="5"/>
                                        </p:tgtEl>
                                        <p:attrNameLst>
                                          <p:attrName>ppt_y</p:attrName>
                                        </p:attrNameLst>
                                      </p:cBhvr>
                                    </p:anim>
                                    <p:animRot by="-480000">
                                      <p:cBhvr>
                                        <p:cTn id="3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1" grpId="0"/>
      <p:bldP spid="11"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项目阶</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段划分</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3" name="表格 2"/>
          <p:cNvGraphicFramePr/>
          <p:nvPr/>
        </p:nvGraphicFramePr>
        <p:xfrm>
          <a:off x="2728595" y="743585"/>
          <a:ext cx="9563100" cy="5639435"/>
        </p:xfrm>
        <a:graphic>
          <a:graphicData uri="http://schemas.openxmlformats.org/drawingml/2006/table">
            <a:tbl>
              <a:tblPr firstRow="1" bandRow="1">
                <a:tableStyleId>{5940675A-B579-460E-94D1-54222C63F5DA}</a:tableStyleId>
              </a:tblPr>
              <a:tblGrid>
                <a:gridCol w="701040"/>
                <a:gridCol w="1403350"/>
                <a:gridCol w="1623695"/>
                <a:gridCol w="3241675"/>
                <a:gridCol w="2593340"/>
              </a:tblGrid>
              <a:tr h="43053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完成时间</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主要工作内容</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阶段结束标准</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28651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1</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2017-10-14</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项目任务书下达软件资源配置文档分析</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小组成员熟悉任务和软件资源，并通过小组会议确认。</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63065">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总体项目计划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2017-10-22</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项目计划书</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项目章程</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和</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项目总体计划及附属计划提交，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可行性报告</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提交，并通过评审。</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5933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3</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2017-12-17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初步</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完成项目</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需求开发计划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需求规格说明书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需求文档通过评审，提交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项目阶</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段划分</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592070" y="725805"/>
          <a:ext cx="9761855" cy="6309363"/>
        </p:xfrm>
        <a:graphic>
          <a:graphicData uri="http://schemas.openxmlformats.org/drawingml/2006/table">
            <a:tbl>
              <a:tblPr firstRow="1" bandRow="1">
                <a:tableStyleId>{5940675A-B579-460E-94D1-54222C63F5DA}</a:tableStyleId>
              </a:tblPr>
              <a:tblGrid>
                <a:gridCol w="716280"/>
                <a:gridCol w="1431925"/>
                <a:gridCol w="1657985"/>
                <a:gridCol w="3308350"/>
                <a:gridCol w="2647315"/>
              </a:tblGrid>
              <a:tr h="36576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完成时间</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主要工作内容</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阶段结束标准</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46304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4</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设计计划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制定系统设计及实现计划完成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完成</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9728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5</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编码计划（未必实现）</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2017-1-7</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完成计划制定</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软件概要设计说明书</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544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6</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测试计划</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2017-12-16</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制定测试计划、安装部署计划、培训计划、系统维护计划，并编制相应文档及说明书。</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完成计划制定</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8392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7</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验收交付</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2017-1-10</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制定</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提交</a:t>
                      </a:r>
                      <a:r>
                        <a:rPr lang="en-US" altLang="zh-CN" sz="2400" b="0">
                          <a:latin typeface="宋体" panose="02010600030101010101" pitchFamily="2" charset="-122"/>
                          <a:ea typeface="宋体" panose="02010600030101010101" pitchFamily="2" charset="-122"/>
                          <a:cs typeface="宋体" panose="02010600030101010101" pitchFamily="2" charset="-122"/>
                        </a:rPr>
                        <a:t>《</a:t>
                      </a:r>
                      <a:r>
                        <a:rPr lang="zh-CN" altLang="en-US" sz="24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2400" b="0">
                          <a:latin typeface="宋体" panose="02010600030101010101" pitchFamily="2" charset="-122"/>
                          <a:ea typeface="宋体" panose="02010600030101010101" pitchFamily="2" charset="-122"/>
                          <a:cs typeface="宋体" panose="02010600030101010101" pitchFamily="2" charset="-122"/>
                        </a:rPr>
                        <a:t>》</a:t>
                      </a:r>
                      <a:endParaRPr lang="zh-CN" altLang="en-US" sz="2400" b="0">
                        <a:latin typeface="宋体" panose="02010600030101010101" pitchFamily="2" charset="-122"/>
                        <a:ea typeface="宋体" panose="02010600030101010101" pitchFamily="2" charset="-122"/>
                        <a:cs typeface="宋体" panose="02010600030101010101" pitchFamily="2" charset="-122"/>
                      </a:endParaRP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8392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8</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结项</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2017-1-11</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制作项目答辩</a:t>
                      </a:r>
                      <a:r>
                        <a:rPr lang="en-US" altLang="zh-CN" sz="2400" b="0">
                          <a:latin typeface="宋体" panose="02010600030101010101" pitchFamily="2" charset="-122"/>
                          <a:ea typeface="宋体" panose="02010600030101010101" pitchFamily="2" charset="-122"/>
                          <a:cs typeface="宋体" panose="02010600030101010101" pitchFamily="2" charset="-122"/>
                        </a:rPr>
                        <a:t>ppt</a:t>
                      </a:r>
                      <a:r>
                        <a:rPr lang="zh-CN" altLang="en-US" sz="2400" b="0">
                          <a:latin typeface="宋体" panose="02010600030101010101" pitchFamily="2" charset="-122"/>
                          <a:ea typeface="宋体" panose="02010600030101010101" pitchFamily="2" charset="-122"/>
                          <a:cs typeface="宋体" panose="02010600030101010101" pitchFamily="2" charset="-122"/>
                        </a:rPr>
                        <a:t>，并通过项目答辩。</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通过项目答辩</a:t>
                      </a:r>
                    </a:p>
                  </a:txBody>
                  <a:tcPr marL="0" marR="0" marT="76200" marB="76200"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9512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风险管</a:t>
            </a:r>
          </a:p>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理计划</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600960" y="743585"/>
          <a:ext cx="9810115" cy="5831841"/>
        </p:xfrm>
        <a:graphic>
          <a:graphicData uri="http://schemas.openxmlformats.org/drawingml/2006/table">
            <a:tbl>
              <a:tblPr firstRow="1" bandRow="1">
                <a:tableStyleId>{5940675A-B579-460E-94D1-54222C63F5DA}</a:tableStyleId>
              </a:tblPr>
              <a:tblGrid>
                <a:gridCol w="719455"/>
                <a:gridCol w="1772920"/>
                <a:gridCol w="1995170"/>
                <a:gridCol w="5322570"/>
              </a:tblGrid>
              <a:tr h="670560">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序号</a:t>
                      </a:r>
                    </a:p>
                  </a:txBody>
                  <a:tcPr marL="-90805" marR="-67944"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活动</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时机</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400" b="1">
                          <a:latin typeface="宋体" panose="02010600030101010101" pitchFamily="2" charset="-122"/>
                          <a:ea typeface="宋体" panose="02010600030101010101" pitchFamily="2" charset="-122"/>
                          <a:cs typeface="宋体" panose="02010600030101010101" pitchFamily="2" charset="-122"/>
                        </a:rPr>
                        <a:t>活动描述</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1524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1</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风险标识</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每周、每阶段</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项目经理根据参考书上的方法标识风险，在小组会议上评价不确定性的影响。</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16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2</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风险评估</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风险标识后每周、每阶段</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对识别出的风险逐个进行评估和分析，量化风险发生的概率和影响程度，进行分级。</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4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3</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风险应对</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当高级别风险出现，或存在较大影响的风险时</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召开小组会议，对风险进行全面分析，计划合适的风险缓解和应急措施，并根据风险调整计划，或者重新分配成员任务。</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16000">
                <a:tc>
                  <a:txBody>
                    <a:bodyPr/>
                    <a:lstStyle/>
                    <a:p>
                      <a:pPr indent="0" algn="ctr">
                        <a:buNone/>
                      </a:pPr>
                      <a:r>
                        <a:rPr lang="en-US" altLang="zh-CN" sz="2400" b="0">
                          <a:latin typeface="宋体" panose="02010600030101010101" pitchFamily="2" charset="-122"/>
                          <a:ea typeface="宋体" panose="02010600030101010101" pitchFamily="2" charset="-122"/>
                          <a:cs typeface="宋体" panose="02010600030101010101" pitchFamily="2" charset="-122"/>
                        </a:rPr>
                        <a:t>4</a:t>
                      </a:r>
                    </a:p>
                  </a:txBody>
                  <a:tcPr marL="26670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风险跟踪</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2400" b="0">
                          <a:latin typeface="宋体" panose="02010600030101010101" pitchFamily="2" charset="-122"/>
                          <a:ea typeface="宋体" panose="02010600030101010101" pitchFamily="2" charset="-122"/>
                          <a:cs typeface="宋体" panose="02010600030101010101" pitchFamily="2" charset="-122"/>
                        </a:rPr>
                        <a:t>每周、每阶段或事件驱动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rPr>
                        <a:t>召开小组会议，评价及分析此次风险的影响，并跟踪风险发生的后续影响。</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38"/>
          <p:cNvGrpSpPr/>
          <p:nvPr/>
        </p:nvGrpSpPr>
        <p:grpSpPr bwMode="auto">
          <a:xfrm>
            <a:off x="7515024" y="2488557"/>
            <a:ext cx="1059712" cy="316406"/>
            <a:chOff x="7244862" y="2564012"/>
            <a:chExt cx="1005315" cy="299674"/>
          </a:xfrm>
        </p:grpSpPr>
        <p:cxnSp>
          <p:nvCxnSpPr>
            <p:cNvPr id="103" name="Straight Connector 39"/>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40"/>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5" name="Group 41"/>
          <p:cNvGrpSpPr/>
          <p:nvPr/>
        </p:nvGrpSpPr>
        <p:grpSpPr bwMode="auto">
          <a:xfrm flipH="1">
            <a:off x="4022831" y="2488557"/>
            <a:ext cx="1059712" cy="316406"/>
            <a:chOff x="7244862" y="2564012"/>
            <a:chExt cx="1005315" cy="299674"/>
          </a:xfrm>
        </p:grpSpPr>
        <p:cxnSp>
          <p:nvCxnSpPr>
            <p:cNvPr id="106" name="Straight Connector 42"/>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43"/>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4" name="Group 1"/>
          <p:cNvGrpSpPr/>
          <p:nvPr/>
        </p:nvGrpSpPr>
        <p:grpSpPr bwMode="auto">
          <a:xfrm>
            <a:off x="4220377" y="2165454"/>
            <a:ext cx="4155140" cy="4047997"/>
            <a:chOff x="4121518" y="1915221"/>
            <a:chExt cx="3939219" cy="3837413"/>
          </a:xfrm>
        </p:grpSpPr>
        <p:grpSp>
          <p:nvGrpSpPr>
            <p:cNvPr id="115" name="Group 52"/>
            <p:cNvGrpSpPr/>
            <p:nvPr/>
          </p:nvGrpSpPr>
          <p:grpSpPr bwMode="auto">
            <a:xfrm>
              <a:off x="4121518" y="1915221"/>
              <a:ext cx="3939219" cy="3837413"/>
              <a:chOff x="3160707" y="1634350"/>
              <a:chExt cx="2825746" cy="2752719"/>
            </a:xfrm>
          </p:grpSpPr>
          <p:sp>
            <p:nvSpPr>
              <p:cNvPr id="120" name="Freeform 5"/>
              <p:cNvSpPr>
                <a:spLocks noEditPoints="1"/>
              </p:cNvSpPr>
              <p:nvPr/>
            </p:nvSpPr>
            <p:spPr bwMode="auto">
              <a:xfrm>
                <a:off x="3160707" y="1912126"/>
                <a:ext cx="1180620" cy="1243163"/>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chemeClr val="accent4"/>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1" name="Freeform 6"/>
              <p:cNvSpPr>
                <a:spLocks noEditPoints="1"/>
              </p:cNvSpPr>
              <p:nvPr/>
            </p:nvSpPr>
            <p:spPr bwMode="auto">
              <a:xfrm>
                <a:off x="3885929" y="1916680"/>
                <a:ext cx="636419" cy="123861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chemeClr val="accent1"/>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2" name="Freeform 7"/>
              <p:cNvSpPr>
                <a:spLocks noEditPoints="1"/>
              </p:cNvSpPr>
              <p:nvPr/>
            </p:nvSpPr>
            <p:spPr bwMode="auto">
              <a:xfrm>
                <a:off x="4621397" y="1916680"/>
                <a:ext cx="635281" cy="123861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chemeClr val="accent1"/>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3" name="Freeform 8"/>
              <p:cNvSpPr>
                <a:spLocks noEditPoints="1"/>
              </p:cNvSpPr>
              <p:nvPr/>
            </p:nvSpPr>
            <p:spPr bwMode="auto">
              <a:xfrm>
                <a:off x="4797864" y="1912126"/>
                <a:ext cx="1188589" cy="125113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chemeClr val="accent4"/>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4" name="Freeform 9"/>
              <p:cNvSpPr>
                <a:spLocks noEditPoints="1"/>
              </p:cNvSpPr>
              <p:nvPr/>
            </p:nvSpPr>
            <p:spPr bwMode="auto">
              <a:xfrm>
                <a:off x="4522348" y="3336300"/>
                <a:ext cx="494107" cy="1050769"/>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ln>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sp>
            <p:nvSpPr>
              <p:cNvPr id="125" name="Freeform 10"/>
              <p:cNvSpPr>
                <a:spLocks noEditPoints="1"/>
              </p:cNvSpPr>
              <p:nvPr/>
            </p:nvSpPr>
            <p:spPr bwMode="auto">
              <a:xfrm>
                <a:off x="4522348" y="1634350"/>
                <a:ext cx="99049" cy="198086"/>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ln>
              <a:effectLst>
                <a:innerShdw blurRad="63500" dist="50800" dir="5400000">
                  <a:prstClr val="black">
                    <a:alpha val="50000"/>
                  </a:prstClr>
                </a:innerShdw>
              </a:effectLst>
            </p:spPr>
            <p:txBody>
              <a:bodyPr/>
              <a:lstStyle/>
              <a:p>
                <a:pPr defTabSz="963930" fontAlgn="auto">
                  <a:spcBef>
                    <a:spcPts val="0"/>
                  </a:spcBef>
                  <a:spcAft>
                    <a:spcPts val="0"/>
                  </a:spcAft>
                  <a:defRPr/>
                </a:pPr>
                <a:endParaRPr lang="en-US" dirty="0">
                  <a:latin typeface="微软雅黑" panose="020B0503020204020204" pitchFamily="34" charset="-122"/>
                  <a:ea typeface="微软雅黑" panose="020B0503020204020204" pitchFamily="34" charset="-122"/>
                </a:endParaRPr>
              </a:p>
            </p:txBody>
          </p:sp>
        </p:grpSp>
        <p:sp>
          <p:nvSpPr>
            <p:cNvPr id="116" name="Shape 1094"/>
            <p:cNvSpPr/>
            <p:nvPr/>
          </p:nvSpPr>
          <p:spPr bwMode="auto">
            <a:xfrm>
              <a:off x="4568684" y="3131690"/>
              <a:ext cx="376996" cy="269235"/>
            </a:xfrm>
            <a:custGeom>
              <a:avLst/>
              <a:gdLst>
                <a:gd name="T0" fmla="*/ 3289953 w 21600"/>
                <a:gd name="T1" fmla="*/ 1677957 h 21600"/>
                <a:gd name="T2" fmla="*/ 3289953 w 21600"/>
                <a:gd name="T3" fmla="*/ 1677957 h 21600"/>
                <a:gd name="T4" fmla="*/ 3289953 w 21600"/>
                <a:gd name="T5" fmla="*/ 1677957 h 21600"/>
                <a:gd name="T6" fmla="*/ 3289953 w 21600"/>
                <a:gd name="T7" fmla="*/ 167795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sp>
          <p:nvSpPr>
            <p:cNvPr id="117" name="Freeform 62"/>
            <p:cNvSpPr>
              <a:spLocks noEditPoints="1"/>
            </p:cNvSpPr>
            <p:nvPr/>
          </p:nvSpPr>
          <p:spPr bwMode="auto">
            <a:xfrm>
              <a:off x="5477986" y="3065772"/>
              <a:ext cx="320256" cy="360553"/>
            </a:xfrm>
            <a:custGeom>
              <a:avLst/>
              <a:gdLst>
                <a:gd name="T0" fmla="*/ 300480192 w 320"/>
                <a:gd name="T1" fmla="*/ 0 h 360"/>
                <a:gd name="T2" fmla="*/ 256409964 w 320"/>
                <a:gd name="T3" fmla="*/ 0 h 360"/>
                <a:gd name="T4" fmla="*/ 240384154 w 320"/>
                <a:gd name="T5" fmla="*/ 20061770 h 360"/>
                <a:gd name="T6" fmla="*/ 240384154 w 320"/>
                <a:gd name="T7" fmla="*/ 361106849 h 360"/>
                <a:gd name="T8" fmla="*/ 320512205 w 320"/>
                <a:gd name="T9" fmla="*/ 361106849 h 360"/>
                <a:gd name="T10" fmla="*/ 320512205 w 320"/>
                <a:gd name="T11" fmla="*/ 20061770 h 360"/>
                <a:gd name="T12" fmla="*/ 300480192 w 320"/>
                <a:gd name="T13" fmla="*/ 0 h 360"/>
                <a:gd name="T14" fmla="*/ 180288115 w 320"/>
                <a:gd name="T15" fmla="*/ 120368616 h 360"/>
                <a:gd name="T16" fmla="*/ 136217887 w 320"/>
                <a:gd name="T17" fmla="*/ 120368616 h 360"/>
                <a:gd name="T18" fmla="*/ 120192077 w 320"/>
                <a:gd name="T19" fmla="*/ 140430386 h 360"/>
                <a:gd name="T20" fmla="*/ 120192077 w 320"/>
                <a:gd name="T21" fmla="*/ 361106849 h 360"/>
                <a:gd name="T22" fmla="*/ 200320128 w 320"/>
                <a:gd name="T23" fmla="*/ 361106849 h 360"/>
                <a:gd name="T24" fmla="*/ 200320128 w 320"/>
                <a:gd name="T25" fmla="*/ 140430386 h 360"/>
                <a:gd name="T26" fmla="*/ 180288115 w 320"/>
                <a:gd name="T27" fmla="*/ 120368616 h 360"/>
                <a:gd name="T28" fmla="*/ 60096038 w 320"/>
                <a:gd name="T29" fmla="*/ 240738233 h 360"/>
                <a:gd name="T30" fmla="*/ 16025810 w 320"/>
                <a:gd name="T31" fmla="*/ 240738233 h 360"/>
                <a:gd name="T32" fmla="*/ 0 w 320"/>
                <a:gd name="T33" fmla="*/ 260799002 h 360"/>
                <a:gd name="T34" fmla="*/ 0 w 320"/>
                <a:gd name="T35" fmla="*/ 361106849 h 360"/>
                <a:gd name="T36" fmla="*/ 80128051 w 320"/>
                <a:gd name="T37" fmla="*/ 361106849 h 360"/>
                <a:gd name="T38" fmla="*/ 80128051 w 320"/>
                <a:gd name="T39" fmla="*/ 260799002 h 360"/>
                <a:gd name="T40" fmla="*/ 60096038 w 320"/>
                <a:gd name="T41" fmla="*/ 240738233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Shape 1090"/>
            <p:cNvSpPr/>
            <p:nvPr/>
          </p:nvSpPr>
          <p:spPr bwMode="auto">
            <a:xfrm>
              <a:off x="6331218" y="3128517"/>
              <a:ext cx="396184" cy="336517"/>
            </a:xfrm>
            <a:custGeom>
              <a:avLst/>
              <a:gdLst>
                <a:gd name="T0" fmla="*/ 3633374 w 21600"/>
                <a:gd name="T1" fmla="*/ 2621390 h 21600"/>
                <a:gd name="T2" fmla="*/ 3633374 w 21600"/>
                <a:gd name="T3" fmla="*/ 2621390 h 21600"/>
                <a:gd name="T4" fmla="*/ 3633374 w 21600"/>
                <a:gd name="T5" fmla="*/ 2621390 h 21600"/>
                <a:gd name="T6" fmla="*/ 3633374 w 21600"/>
                <a:gd name="T7" fmla="*/ 262139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sp>
          <p:nvSpPr>
            <p:cNvPr id="119" name="Shape 1687"/>
            <p:cNvSpPr/>
            <p:nvPr/>
          </p:nvSpPr>
          <p:spPr bwMode="auto">
            <a:xfrm>
              <a:off x="7266129" y="3116104"/>
              <a:ext cx="361315" cy="361342"/>
            </a:xfrm>
            <a:custGeom>
              <a:avLst/>
              <a:gdLst>
                <a:gd name="T0" fmla="*/ 3021965 w 21600"/>
                <a:gd name="T1" fmla="*/ 3022408 h 21600"/>
                <a:gd name="T2" fmla="*/ 3021965 w 21600"/>
                <a:gd name="T3" fmla="*/ 3022408 h 21600"/>
                <a:gd name="T4" fmla="*/ 3021965 w 21600"/>
                <a:gd name="T5" fmla="*/ 3022408 h 21600"/>
                <a:gd name="T6" fmla="*/ 3021965 w 21600"/>
                <a:gd name="T7" fmla="*/ 302240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0179" tIns="40179" rIns="40179" bIns="40179" anchor="ctr"/>
            <a:lstStyle/>
            <a:p>
              <a:endParaRPr lang="zh-CN" altLang="en-US"/>
            </a:p>
          </p:txBody>
        </p:sp>
      </p:grpSp>
      <p:sp>
        <p:nvSpPr>
          <p:cNvPr id="126" name="矩形 125"/>
          <p:cNvSpPr>
            <a:spLocks noChangeArrowheads="1"/>
          </p:cNvSpPr>
          <p:nvPr/>
        </p:nvSpPr>
        <p:spPr bwMode="auto">
          <a:xfrm>
            <a:off x="1595562" y="2243643"/>
            <a:ext cx="2028190" cy="464185"/>
          </a:xfrm>
          <a:prstGeom prst="rect">
            <a:avLst/>
          </a:prstGeom>
          <a:noFill/>
          <a:ln w="9525">
            <a:noFill/>
            <a:miter lim="800000"/>
          </a:ln>
        </p:spPr>
        <p:txBody>
          <a:bodyPr wrap="none" lIns="96419" tIns="48210" rIns="96419" bIns="48210">
            <a:spAutoFit/>
          </a:bodyPr>
          <a:lstStyle/>
          <a:p>
            <a:pPr algn="r" fontAlgn="auto">
              <a:spcBef>
                <a:spcPts val="0"/>
              </a:spcBef>
              <a:spcAft>
                <a:spcPts val="0"/>
              </a:spcAft>
              <a:defRPr/>
            </a:pPr>
            <a:r>
              <a:rPr lang="zh-CN" altLang="en-US" sz="2400" b="1" dirty="0">
                <a:solidFill>
                  <a:schemeClr val="tx1"/>
                </a:solidFill>
                <a:latin typeface="Franklin Gothic Book" panose="020B0503020102020204" pitchFamily="34" charset="0"/>
              </a:rPr>
              <a:t>人员配备计划</a:t>
            </a:r>
          </a:p>
        </p:txBody>
      </p:sp>
      <p:sp>
        <p:nvSpPr>
          <p:cNvPr id="127" name="矩形 47"/>
          <p:cNvSpPr>
            <a:spLocks noChangeArrowheads="1"/>
          </p:cNvSpPr>
          <p:nvPr/>
        </p:nvSpPr>
        <p:spPr bwMode="auto">
          <a:xfrm>
            <a:off x="1205865" y="2668905"/>
            <a:ext cx="2816225" cy="2588260"/>
          </a:xfrm>
          <a:prstGeom prst="rect">
            <a:avLst/>
          </a:prstGeom>
          <a:noFill/>
          <a:ln w="25400">
            <a:noFill/>
            <a:miter lim="800000"/>
          </a:ln>
        </p:spPr>
        <p:txBody>
          <a:bodyPr wrap="square" lIns="96419" tIns="48210" rIns="96419" bIns="48210">
            <a:spAutoFit/>
          </a:bodyPr>
          <a:lstStyle/>
          <a:p>
            <a:pPr algn="l"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该项目由G17小组全组成员共同开发，小组于9.28日成立，项目小组成员需熟练使用Axure RP，GitHub，Rose，Rational RequisitePro，git-bash等开发软件，并能运用Java，SQL等编程语言进行软件开发。</a:t>
            </a:r>
          </a:p>
        </p:txBody>
      </p:sp>
      <p:sp>
        <p:nvSpPr>
          <p:cNvPr id="128" name="矩形 127"/>
          <p:cNvSpPr>
            <a:spLocks noChangeArrowheads="1"/>
          </p:cNvSpPr>
          <p:nvPr/>
        </p:nvSpPr>
        <p:spPr bwMode="auto">
          <a:xfrm>
            <a:off x="9162992" y="2223140"/>
            <a:ext cx="1416050" cy="464185"/>
          </a:xfrm>
          <a:prstGeom prst="rect">
            <a:avLst/>
          </a:prstGeom>
          <a:noFill/>
          <a:ln w="9525">
            <a:noFill/>
            <a:miter lim="800000"/>
          </a:ln>
        </p:spPr>
        <p:txBody>
          <a:bodyPr wrap="none" lIns="96419" tIns="48210" rIns="96419" bIns="48210">
            <a:spAutoFit/>
          </a:bodyPr>
          <a:lstStyle/>
          <a:p>
            <a:pPr fontAlgn="auto">
              <a:spcBef>
                <a:spcPts val="0"/>
              </a:spcBef>
              <a:spcAft>
                <a:spcPts val="0"/>
              </a:spcAft>
              <a:defRPr/>
            </a:pPr>
            <a:r>
              <a:rPr lang="zh-CN" altLang="en-US" sz="2400" b="1" dirty="0">
                <a:solidFill>
                  <a:schemeClr val="tx1"/>
                </a:solidFill>
                <a:latin typeface="Franklin Gothic Book" panose="020B0503020102020204" pitchFamily="34" charset="0"/>
              </a:rPr>
              <a:t>资源需求</a:t>
            </a:r>
          </a:p>
        </p:txBody>
      </p:sp>
      <p:sp>
        <p:nvSpPr>
          <p:cNvPr id="129" name="矩形 47"/>
          <p:cNvSpPr>
            <a:spLocks noChangeArrowheads="1"/>
          </p:cNvSpPr>
          <p:nvPr/>
        </p:nvSpPr>
        <p:spPr bwMode="auto">
          <a:xfrm>
            <a:off x="9163050" y="2648585"/>
            <a:ext cx="2482215" cy="2033905"/>
          </a:xfrm>
          <a:prstGeom prst="rect">
            <a:avLst/>
          </a:prstGeom>
          <a:noFill/>
          <a:ln w="25400">
            <a:noFill/>
            <a:miter lim="800000"/>
          </a:ln>
        </p:spPr>
        <p:txBody>
          <a:bodyPr wrap="square" lIns="96419" tIns="48210" rIns="96419" bIns="48210">
            <a:spAutoFit/>
          </a:bodyPr>
          <a:lstStyle/>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该项目开发人员资源：蒋家俊，周盛，厉配强，李捷，朱秉</a:t>
            </a:r>
          </a:p>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环境资源：图书馆，机房</a:t>
            </a:r>
          </a:p>
          <a:p>
            <a:pPr eaLnBrk="1" latinLnBrk="0" hangingPunct="1">
              <a:lnSpc>
                <a:spcPct val="100000"/>
              </a:lnSpc>
            </a:pPr>
            <a:r>
              <a:rPr lang="zh-CN" altLang="en-US" sz="1800" dirty="0">
                <a:solidFill>
                  <a:schemeClr val="tx1"/>
                </a:solidFill>
                <a:latin typeface="微软雅黑" panose="020B0503020204020204" pitchFamily="34" charset="-122"/>
                <a:ea typeface="微软雅黑" panose="020B0503020204020204" pitchFamily="34" charset="-122"/>
                <a:cs typeface="+mn-ea"/>
                <a:sym typeface="+mn-lt"/>
              </a:rPr>
              <a:t>设备资源：5台笔记本电脑</a:t>
            </a:r>
          </a:p>
        </p:txBody>
      </p:sp>
      <p:sp>
        <p:nvSpPr>
          <p:cNvPr id="34"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5"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900" decel="100000" fill="hold"/>
                                        <p:tgtEl>
                                          <p:spTgt spid="1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wipe(right)">
                                      <p:cBhvr>
                                        <p:cTn id="14" dur="500"/>
                                        <p:tgtEl>
                                          <p:spTgt spid="105"/>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slide(fromBottom)">
                                      <p:cBhvr>
                                        <p:cTn id="17" dur="500"/>
                                        <p:tgtEl>
                                          <p:spTgt spid="12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slide(fromBottom)">
                                      <p:cBhvr>
                                        <p:cTn id="20" dur="500"/>
                                        <p:tgtEl>
                                          <p:spTgt spid="12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slide(fromBottom)">
                                      <p:cBhvr>
                                        <p:cTn id="27" dur="500"/>
                                        <p:tgtEl>
                                          <p:spTgt spid="128"/>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slide(fromBottom)">
                                      <p:cBhvr>
                                        <p:cTn id="3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8"/>
          <p:cNvSpPr/>
          <p:nvPr/>
        </p:nvSpPr>
        <p:spPr bwMode="auto">
          <a:xfrm>
            <a:off x="964114" y="1484591"/>
            <a:ext cx="10854616" cy="4788458"/>
          </a:xfrm>
          <a:prstGeom prst="rect">
            <a:avLst/>
          </a:prstGeom>
          <a:solidFill>
            <a:srgbClr val="FFFFFF">
              <a:alpha val="58038"/>
            </a:srgbClr>
          </a:solidFill>
          <a:ln w="25400">
            <a:solidFill>
              <a:schemeClr val="accent1"/>
            </a:solidFill>
            <a:miter lim="800000"/>
          </a:ln>
        </p:spPr>
        <p:txBody>
          <a:bodyPr/>
          <a:lstStyle/>
          <a:p>
            <a:endParaRPr lang="zh-CN" altLang="en-US">
              <a:solidFill>
                <a:srgbClr val="000000"/>
              </a:solidFill>
              <a:sym typeface="Arial" panose="020B0604020202020204" pitchFamily="34" charset="0"/>
            </a:endParaRPr>
          </a:p>
        </p:txBody>
      </p:sp>
      <p:sp>
        <p:nvSpPr>
          <p:cNvPr id="65" name="矩形 17"/>
          <p:cNvSpPr>
            <a:spLocks noChangeArrowheads="1"/>
          </p:cNvSpPr>
          <p:nvPr/>
        </p:nvSpPr>
        <p:spPr bwMode="auto">
          <a:xfrm>
            <a:off x="1496269" y="987578"/>
            <a:ext cx="2317145" cy="1013287"/>
          </a:xfrm>
          <a:prstGeom prst="rect">
            <a:avLst/>
          </a:prstGeom>
          <a:solidFill>
            <a:schemeClr val="accent1"/>
          </a:solidFill>
          <a:ln>
            <a:noFill/>
          </a:ln>
        </p:spPr>
        <p:txBody>
          <a:bodyPr/>
          <a:lstStyle/>
          <a:p>
            <a:endParaRPr lang="zh-CN" altLang="en-US" sz="2110" b="1">
              <a:sym typeface="Arial" panose="020B0604020202020204" pitchFamily="34" charset="0"/>
            </a:endParaRPr>
          </a:p>
        </p:txBody>
      </p:sp>
      <p:sp>
        <p:nvSpPr>
          <p:cNvPr id="66" name="TextBox 18"/>
          <p:cNvSpPr>
            <a:spLocks noChangeArrowheads="1"/>
          </p:cNvSpPr>
          <p:nvPr/>
        </p:nvSpPr>
        <p:spPr bwMode="auto">
          <a:xfrm>
            <a:off x="1554872" y="1027548"/>
            <a:ext cx="2199936" cy="86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5060" b="1" dirty="0">
                <a:solidFill>
                  <a:schemeClr val="bg1"/>
                </a:solidFill>
                <a:latin typeface="微软雅黑" panose="020B0503020204020204" pitchFamily="34" charset="-122"/>
                <a:ea typeface="微软雅黑" panose="020B0503020204020204" pitchFamily="34" charset="-122"/>
                <a:sym typeface="方正大黑简体" pitchFamily="65" charset="-122"/>
              </a:rPr>
              <a:t>引言</a:t>
            </a:r>
          </a:p>
        </p:txBody>
      </p:sp>
      <p:sp>
        <p:nvSpPr>
          <p:cNvPr id="11" name="TextBox 10"/>
          <p:cNvSpPr txBox="1"/>
          <p:nvPr/>
        </p:nvSpPr>
        <p:spPr>
          <a:xfrm>
            <a:off x="1683268" y="2173363"/>
            <a:ext cx="9755930" cy="1717040"/>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1.</a:t>
            </a:r>
            <a:r>
              <a:rPr lang="zh-CN" altLang="en-US" sz="2110" dirty="0">
                <a:solidFill>
                  <a:sysClr val="windowText" lastClr="000000"/>
                </a:solidFill>
                <a:latin typeface="微软雅黑" panose="020B0503020204020204" pitchFamily="34" charset="-122"/>
                <a:ea typeface="微软雅黑" panose="020B0503020204020204" pitchFamily="34" charset="-122"/>
              </a:rPr>
              <a:t>编写目的：本计划旨在说明“软件工程系列课程教学辅助网站”项目的项目范围、工作内容、人员分配、时间安排、管理与控制办法、资源情况等，为本小组提供一个框架，使之能合理地估算软件项目开发所需的资源和开发进度，并控制软件项目开发过程按此计划进行，使项目的实施在本计划的基础上得到实施与控制。</a:t>
            </a:r>
          </a:p>
        </p:txBody>
      </p:sp>
      <p:sp>
        <p:nvSpPr>
          <p:cNvPr id="5" name="TextBox 10"/>
          <p:cNvSpPr txBox="1"/>
          <p:nvPr/>
        </p:nvSpPr>
        <p:spPr>
          <a:xfrm>
            <a:off x="1683268" y="4110748"/>
            <a:ext cx="9755930" cy="743585"/>
          </a:xfrm>
          <a:prstGeom prst="rect">
            <a:avLst/>
          </a:prstGeom>
          <a:noFill/>
        </p:spPr>
        <p:txBody>
          <a:bodyPr wrap="square" lIns="96424" tIns="48212" rIns="96424" bIns="48212" rtlCol="0">
            <a:spAutoFit/>
          </a:bodyPr>
          <a:lstStyle/>
          <a:p>
            <a:pPr indent="0" algn="just" eaLnBrk="1" latinLnBrk="0" hangingPunct="1">
              <a:lnSpc>
                <a:spcPct val="100000"/>
              </a:lnSpc>
            </a:pPr>
            <a:r>
              <a:rPr lang="en-US" altLang="zh-CN" sz="2110" dirty="0">
                <a:solidFill>
                  <a:sysClr val="windowText" lastClr="000000"/>
                </a:solidFill>
                <a:latin typeface="微软雅黑" panose="020B0503020204020204" pitchFamily="34" charset="-122"/>
                <a:ea typeface="微软雅黑" panose="020B0503020204020204" pitchFamily="34" charset="-122"/>
              </a:rPr>
              <a:t>2.</a:t>
            </a:r>
            <a:r>
              <a:rPr lang="zh-CN" altLang="en-US" sz="2110" dirty="0">
                <a:solidFill>
                  <a:sysClr val="windowText" lastClr="000000"/>
                </a:solidFill>
                <a:latin typeface="微软雅黑" panose="020B0503020204020204" pitchFamily="34" charset="-122"/>
                <a:ea typeface="微软雅黑" panose="020B0503020204020204" pitchFamily="34" charset="-122"/>
              </a:rPr>
              <a:t>读者对象：本文档的预期读者为G17小组全组成员，本课程指导老师以及与项目有关人员。</a:t>
            </a: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p:cBhvr>
                                        <p:cTn id="11" dur="500"/>
                                        <p:tgtEl>
                                          <p:spTgt spid="66"/>
                                        </p:tgtEl>
                                      </p:cBhvr>
                                    </p:animEffect>
                                    <p:anim calcmode="lin" valueType="num">
                                      <p:cBhvr>
                                        <p:cTn id="12" dur="500" fill="hold"/>
                                        <p:tgtEl>
                                          <p:spTgt spid="66"/>
                                        </p:tgtEl>
                                        <p:attrNameLst>
                                          <p:attrName>ppt_x</p:attrName>
                                        </p:attrNameLst>
                                      </p:cBhvr>
                                      <p:tavLst>
                                        <p:tav tm="0">
                                          <p:val>
                                            <p:strVal val="#ppt_x"/>
                                          </p:val>
                                        </p:tav>
                                        <p:tav tm="100000">
                                          <p:val>
                                            <p:strVal val="#ppt_x"/>
                                          </p:val>
                                        </p:tav>
                                      </p:tavLst>
                                    </p:anim>
                                    <p:anim calcmode="lin" valueType="num">
                                      <p:cBhvr>
                                        <p:cTn id="13" dur="500" fill="hold"/>
                                        <p:tgtEl>
                                          <p:spTgt spid="6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1000"/>
                                        <p:tgtEl>
                                          <p:spTgt spid="63"/>
                                        </p:tgtEl>
                                      </p:cBhvr>
                                    </p:animEffect>
                                  </p:childTnLst>
                                </p:cTn>
                              </p:par>
                            </p:childTnLst>
                          </p:cTn>
                        </p:par>
                        <p:par>
                          <p:cTn id="18" fill="hold">
                            <p:stCondLst>
                              <p:cond delay="200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11"/>
                                        </p:tgtEl>
                                        <p:attrNameLst>
                                          <p:attrName>style.visibility</p:attrName>
                                        </p:attrNameLst>
                                      </p:cBhvr>
                                      <p:to>
                                        <p:strVal val="visible"/>
                                      </p:to>
                                    </p:set>
                                    <p:animEffect transition="in" filter="wipe(left)">
                                      <p:cBhvr>
                                        <p:cTn id="21" dur="100"/>
                                        <p:tgtEl>
                                          <p:spTgt spid="11"/>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11"/>
                                        </p:tgtEl>
                                      </p:cBhvr>
                                      <p:to x="80000" y="100000"/>
                                    </p:animScale>
                                    <p:anim by="(#ppt_w*0.10)" calcmode="lin" valueType="num">
                                      <p:cBhvr>
                                        <p:cTn id="24" dur="50" autoRev="1" fill="hold">
                                          <p:stCondLst>
                                            <p:cond delay="0"/>
                                          </p:stCondLst>
                                        </p:cTn>
                                        <p:tgtEl>
                                          <p:spTgt spid="11"/>
                                        </p:tgtEl>
                                        <p:attrNameLst>
                                          <p:attrName>ppt_x</p:attrName>
                                        </p:attrNameLst>
                                      </p:cBhvr>
                                    </p:anim>
                                    <p:anim by="(-#ppt_w*0.10)" calcmode="lin" valueType="num">
                                      <p:cBhvr>
                                        <p:cTn id="25" dur="50" autoRev="1" fill="hold">
                                          <p:stCondLst>
                                            <p:cond delay="0"/>
                                          </p:stCondLst>
                                        </p:cTn>
                                        <p:tgtEl>
                                          <p:spTgt spid="11"/>
                                        </p:tgtEl>
                                        <p:attrNameLst>
                                          <p:attrName>ppt_y</p:attrName>
                                        </p:attrNameLst>
                                      </p:cBhvr>
                                    </p:anim>
                                    <p:animRot by="-480000">
                                      <p:cBhvr>
                                        <p:cTn id="26" dur="50" autoRev="1" fill="hold">
                                          <p:stCondLst>
                                            <p:cond delay="0"/>
                                          </p:stCondLst>
                                        </p:cTn>
                                        <p:tgtEl>
                                          <p:spTgt spid="11"/>
                                        </p:tgtEl>
                                        <p:attrNameLst>
                                          <p:attrName>r</p:attrName>
                                        </p:attrNameLst>
                                      </p:cBhvr>
                                    </p:animRot>
                                  </p:childTnLst>
                                </p:cTn>
                              </p:par>
                            </p:childTnLst>
                          </p:cTn>
                        </p:par>
                        <p:par>
                          <p:cTn id="27" fill="hold">
                            <p:stCondLst>
                              <p:cond delay="636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Effect transition="in" filter="wipe(left)">
                                      <p:cBhvr>
                                        <p:cTn id="30" dur="100"/>
                                        <p:tgtEl>
                                          <p:spTgt spid="5"/>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5"/>
                                        </p:tgtEl>
                                      </p:cBhvr>
                                      <p:to x="80000" y="100000"/>
                                    </p:animScale>
                                    <p:anim by="(#ppt_w*0.10)" calcmode="lin" valueType="num">
                                      <p:cBhvr>
                                        <p:cTn id="33" dur="50" autoRev="1" fill="hold">
                                          <p:stCondLst>
                                            <p:cond delay="0"/>
                                          </p:stCondLst>
                                        </p:cTn>
                                        <p:tgtEl>
                                          <p:spTgt spid="5"/>
                                        </p:tgtEl>
                                        <p:attrNameLst>
                                          <p:attrName>ppt_x</p:attrName>
                                        </p:attrNameLst>
                                      </p:cBhvr>
                                    </p:anim>
                                    <p:anim by="(-#ppt_w*0.10)" calcmode="lin" valueType="num">
                                      <p:cBhvr>
                                        <p:cTn id="34" dur="50" autoRev="1" fill="hold">
                                          <p:stCondLst>
                                            <p:cond delay="0"/>
                                          </p:stCondLst>
                                        </p:cTn>
                                        <p:tgtEl>
                                          <p:spTgt spid="5"/>
                                        </p:tgtEl>
                                        <p:attrNameLst>
                                          <p:attrName>ppt_y</p:attrName>
                                        </p:attrNameLst>
                                      </p:cBhvr>
                                    </p:anim>
                                    <p:animRot by="-480000">
                                      <p:cBhvr>
                                        <p:cTn id="35"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autoUpdateAnimBg="0"/>
      <p:bldP spid="65" grpId="0" bldLvl="0" animBg="1" autoUpdateAnimBg="0"/>
      <p:bldP spid="66" grpId="0" bldLvl="0" autoUpdateAnimBg="0"/>
      <p:bldP spid="11" grpId="0"/>
      <p:bldP spid="11"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057275"/>
            <a:ext cx="1527810" cy="86169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方法、工具和技术</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表格 1"/>
          <p:cNvGraphicFramePr/>
          <p:nvPr/>
        </p:nvGraphicFramePr>
        <p:xfrm>
          <a:off x="2815590" y="743585"/>
          <a:ext cx="9186545" cy="6146800"/>
        </p:xfrm>
        <a:graphic>
          <a:graphicData uri="http://schemas.openxmlformats.org/drawingml/2006/table">
            <a:tbl>
              <a:tblPr firstRow="1" bandRow="1">
                <a:tableStyleId>{5940675A-B579-460E-94D1-54222C63F5DA}</a:tableStyleId>
              </a:tblPr>
              <a:tblGrid>
                <a:gridCol w="2491105"/>
                <a:gridCol w="4514850"/>
                <a:gridCol w="2180590"/>
              </a:tblGrid>
              <a:tr h="367030">
                <a:tc>
                  <a:txBody>
                    <a:bodyPr/>
                    <a:lstStyle/>
                    <a:p>
                      <a:pPr indent="0" algn="ctr">
                        <a:buNone/>
                      </a:pPr>
                      <a:r>
                        <a:rPr lang="zh-CN" alt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内容</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方法、工具和技术</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zh-CN" altLang="en-US" sz="1000" b="1">
                          <a:latin typeface="宋体" panose="02010600030101010101" pitchFamily="2" charset="-122"/>
                          <a:ea typeface="宋体" panose="02010600030101010101" pitchFamily="2" charset="-122"/>
                          <a:cs typeface="宋体" panose="02010600030101010101" pitchFamily="2" charset="-122"/>
                        </a:rPr>
                        <a:t>备注</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366395">
                <a:tc>
                  <a:txBody>
                    <a:bodyPr/>
                    <a:lstStyle/>
                    <a:p>
                      <a:pPr indent="0" algn="ctr">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WBS</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及进度规划</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Microsoft Project2016</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024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需求开发</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面向对象分析方法</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Axure 8.0VISIO 2003</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770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界面设计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Photoshop CS6Dreamweaver CS6Axure RP 8</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原型设计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设计方法</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采用面向对象设计方法</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数据库设计</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PowerDesigner 16.5</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编程语言</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Java</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HTML/DHTML/JavaScript/CSS</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开发环境</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Eclipse3.5</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编码标准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JAVA</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编码规范</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文档标准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公司规定的文档模版</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缺陷管理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IBM Rational ClearQuest7.0</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性能测试</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LoadRunner</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6395">
                <a:tc>
                  <a:txBody>
                    <a:bodyPr/>
                    <a:lstStyle/>
                    <a:p>
                      <a:pPr indent="0" algn="ctr">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配置管理</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源代码采用</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SVN  </a:t>
                      </a:r>
                      <a:r>
                        <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文档采用</a:t>
                      </a: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github</a:t>
                      </a:r>
                      <a:endParaRPr lang="zh-CN"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000" b="0">
                          <a:solidFill>
                            <a:srgbClr val="0000CC"/>
                          </a:solidFill>
                          <a:latin typeface="宋体" panose="02010600030101010101" pitchFamily="2" charset="-122"/>
                          <a:ea typeface="宋体" panose="02010600030101010101" pitchFamily="2" charset="-122"/>
                          <a:cs typeface="宋体" panose="02010600030101010101" pitchFamily="2" charset="-122"/>
                        </a:rPr>
                        <a:t> </a:t>
                      </a: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7030">
                <a:tc>
                  <a:txBody>
                    <a:bodyPr/>
                    <a:lstStyle/>
                    <a:p>
                      <a:pPr indent="0" algn="ctr">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zh-CN" altLang="en-US" sz="1000" b="0">
                        <a:solidFill>
                          <a:srgbClr val="0000CC"/>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5665470" y="420370"/>
            <a:ext cx="152781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进度安排</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pic>
        <p:nvPicPr>
          <p:cNvPr id="2" name="图片 2"/>
          <p:cNvPicPr>
            <a:picLocks noChangeAspect="1"/>
          </p:cNvPicPr>
          <p:nvPr/>
        </p:nvPicPr>
        <p:blipFill>
          <a:blip r:embed="rId3"/>
          <a:stretch>
            <a:fillRect/>
          </a:stretch>
        </p:blipFill>
        <p:spPr>
          <a:xfrm>
            <a:off x="477520" y="1034415"/>
            <a:ext cx="11891645" cy="5789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5326380" y="313055"/>
            <a:ext cx="220599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工作分解结构</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对象 -2147482623"/>
          <p:cNvGraphicFramePr>
            <a:graphicFrameLocks noChangeAspect="1"/>
          </p:cNvGraphicFramePr>
          <p:nvPr/>
        </p:nvGraphicFramePr>
        <p:xfrm>
          <a:off x="377190" y="958850"/>
          <a:ext cx="12092305" cy="5474335"/>
        </p:xfrm>
        <a:graphic>
          <a:graphicData uri="http://schemas.openxmlformats.org/presentationml/2006/ole">
            <mc:AlternateContent xmlns:mc="http://schemas.openxmlformats.org/markup-compatibility/2006">
              <mc:Choice xmlns:v="urn:schemas-microsoft-com:vml" Requires="v">
                <p:oleObj spid="_x0000_s5127" r:id="rId4" imgW="6297930" imgH="2852420" progId="Visio.Drawing.11">
                  <p:embed/>
                </p:oleObj>
              </mc:Choice>
              <mc:Fallback>
                <p:oleObj r:id="rId4" imgW="6297930" imgH="2852420" progId="Visio.Drawing.11">
                  <p:embed/>
                  <p:pic>
                    <p:nvPicPr>
                      <p:cNvPr id="0" name="图片 3075"/>
                      <p:cNvPicPr/>
                      <p:nvPr/>
                    </p:nvPicPr>
                    <p:blipFill>
                      <a:blip r:embed="rId5"/>
                      <a:stretch>
                        <a:fillRect/>
                      </a:stretch>
                    </p:blipFill>
                    <p:spPr>
                      <a:xfrm>
                        <a:off x="377190" y="958850"/>
                        <a:ext cx="12092305" cy="54743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3"/>
          <p:cNvSpPr txBox="1"/>
          <p:nvPr/>
        </p:nvSpPr>
        <p:spPr>
          <a:xfrm>
            <a:off x="5083216" y="2130501"/>
            <a:ext cx="2680182" cy="210955"/>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zh-CN" altLang="en-US" sz="137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37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2"/>
          <p:cNvSpPr txBox="1"/>
          <p:nvPr/>
        </p:nvSpPr>
        <p:spPr>
          <a:xfrm>
            <a:off x="824230" y="1207135"/>
            <a:ext cx="2205990" cy="4305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700"/>
              </a:spcBef>
              <a:buNone/>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工作分解结构：</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latin typeface="Arial" panose="020B0604020202020204" pitchFamily="34" charset="0"/>
                <a:ea typeface="微软雅黑" panose="020B0503020204020204" pitchFamily="34" charset="-122"/>
                <a:sym typeface="Arial" panose="020B0604020202020204" pitchFamily="34" charset="0"/>
              </a:rPr>
              <a:t>PRD-G17</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latin typeface="Arial" panose="020B0604020202020204" pitchFamily="34" charset="0"/>
                <a:ea typeface="微软雅黑" panose="020B0503020204020204" pitchFamily="34" charset="-122"/>
                <a:sym typeface="Arial" panose="020B0604020202020204" pitchFamily="34" charset="0"/>
              </a:rPr>
              <a:t>项目策划</a:t>
            </a:r>
          </a:p>
        </p:txBody>
      </p:sp>
      <p:graphicFrame>
        <p:nvGraphicFramePr>
          <p:cNvPr id="2" name="对象 -2147482622"/>
          <p:cNvGraphicFramePr>
            <a:graphicFrameLocks noChangeAspect="1"/>
          </p:cNvGraphicFramePr>
          <p:nvPr/>
        </p:nvGraphicFramePr>
        <p:xfrm>
          <a:off x="4173855" y="122555"/>
          <a:ext cx="6104890" cy="6987540"/>
        </p:xfrm>
        <a:graphic>
          <a:graphicData uri="http://schemas.openxmlformats.org/presentationml/2006/ole">
            <mc:AlternateContent xmlns:mc="http://schemas.openxmlformats.org/markup-compatibility/2006">
              <mc:Choice xmlns:v="urn:schemas-microsoft-com:vml" Requires="v">
                <p:oleObj spid="_x0000_s6151" r:id="rId4" imgW="5885815" imgH="6735445" progId="Visio.Drawing.11">
                  <p:embed/>
                </p:oleObj>
              </mc:Choice>
              <mc:Fallback>
                <p:oleObj r:id="rId4" imgW="5885815" imgH="6735445" progId="Visio.Drawing.11">
                  <p:embed/>
                  <p:pic>
                    <p:nvPicPr>
                      <p:cNvPr id="0" name="图片 2"/>
                      <p:cNvPicPr/>
                      <p:nvPr/>
                    </p:nvPicPr>
                    <p:blipFill>
                      <a:blip r:embed="rId5"/>
                      <a:stretch>
                        <a:fillRect/>
                      </a:stretch>
                    </p:blipFill>
                    <p:spPr>
                      <a:xfrm>
                        <a:off x="4173855" y="122555"/>
                        <a:ext cx="6104890" cy="698754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4"/>
          <p:cNvGrpSpPr/>
          <p:nvPr/>
        </p:nvGrpSpPr>
        <p:grpSpPr>
          <a:xfrm rot="9900000">
            <a:off x="7611898" y="5093760"/>
            <a:ext cx="951441" cy="813426"/>
            <a:chOff x="2208213" y="4308475"/>
            <a:chExt cx="1313851" cy="1123184"/>
          </a:xfrm>
          <a:solidFill>
            <a:schemeClr val="accent4"/>
          </a:solidFill>
        </p:grpSpPr>
        <p:sp>
          <p:nvSpPr>
            <p:cNvPr id="19"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1"/>
          <p:cNvGrpSpPr/>
          <p:nvPr/>
        </p:nvGrpSpPr>
        <p:grpSpPr>
          <a:xfrm rot="17100000">
            <a:off x="4173320" y="5044968"/>
            <a:ext cx="951515" cy="813366"/>
            <a:chOff x="2208213" y="4308475"/>
            <a:chExt cx="1313851" cy="1123184"/>
          </a:xfrm>
          <a:solidFill>
            <a:schemeClr val="accent3"/>
          </a:solidFill>
        </p:grpSpPr>
        <p:sp>
          <p:nvSpPr>
            <p:cNvPr id="22"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18"/>
          <p:cNvGrpSpPr/>
          <p:nvPr/>
        </p:nvGrpSpPr>
        <p:grpSpPr>
          <a:xfrm flipH="1">
            <a:off x="7522842" y="2496044"/>
            <a:ext cx="951440" cy="813426"/>
            <a:chOff x="2208213" y="4308475"/>
            <a:chExt cx="1313851" cy="1123184"/>
          </a:xfrm>
          <a:solidFill>
            <a:schemeClr val="accent2"/>
          </a:solidFill>
        </p:grpSpPr>
        <p:sp>
          <p:nvSpPr>
            <p:cNvPr id="25" name="Oval 18"/>
            <p:cNvSpPr>
              <a:spLocks noChangeArrowheads="1"/>
            </p:cNvSpPr>
            <p:nvPr/>
          </p:nvSpPr>
          <p:spPr bwMode="auto">
            <a:xfrm>
              <a:off x="2208213" y="4308475"/>
              <a:ext cx="885825" cy="889000"/>
            </a:xfrm>
            <a:prstGeom prst="ellipse">
              <a:avLst/>
            </a:pr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grp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Group 14"/>
          <p:cNvGrpSpPr/>
          <p:nvPr/>
        </p:nvGrpSpPr>
        <p:grpSpPr>
          <a:xfrm>
            <a:off x="4263273" y="2496044"/>
            <a:ext cx="951441" cy="813426"/>
            <a:chOff x="2208213" y="4308475"/>
            <a:chExt cx="1313851" cy="1123184"/>
          </a:xfrm>
        </p:grpSpPr>
        <p:sp>
          <p:nvSpPr>
            <p:cNvPr id="42" name="Oval 18"/>
            <p:cNvSpPr>
              <a:spLocks noChangeArrowheads="1"/>
            </p:cNvSpPr>
            <p:nvPr/>
          </p:nvSpPr>
          <p:spPr bwMode="auto">
            <a:xfrm>
              <a:off x="2208213" y="4308475"/>
              <a:ext cx="885825" cy="889000"/>
            </a:xfrm>
            <a:prstGeom prst="ellipse">
              <a:avLst/>
            </a:prstGeom>
            <a:solidFill>
              <a:schemeClr val="accent1"/>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31"/>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Text Placeholder 7"/>
          <p:cNvSpPr txBox="1"/>
          <p:nvPr/>
        </p:nvSpPr>
        <p:spPr>
          <a:xfrm>
            <a:off x="4254035" y="2567853"/>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ln>
                  <a:noFill/>
                </a:ln>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01</a:t>
            </a:r>
          </a:p>
        </p:txBody>
      </p:sp>
      <p:sp>
        <p:nvSpPr>
          <p:cNvPr id="45" name="Text Placeholder 2"/>
          <p:cNvSpPr txBox="1"/>
          <p:nvPr/>
        </p:nvSpPr>
        <p:spPr>
          <a:xfrm>
            <a:off x="716280" y="1094740"/>
            <a:ext cx="3304540" cy="344678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为了能够提供令客服满意的网站，我们小组在需求分析过程中采取了以下的保证措施：</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1、增加与客户的联系次数，更加明确网站开发需求。</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2、以客户的目标为主，各种可行性分析为辅，制定出合理的方案。</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3、对容易产生误解的地方进行深入研讨，确保二义性的排除。</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4、分阶段、分时间反复进行项目需求的评审。</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5、在前提全部确定的情况下进行接下去步骤的实施。</a:t>
            </a:r>
          </a:p>
          <a:p>
            <a:pPr>
              <a:lnSpc>
                <a:spcPct val="100000"/>
              </a:lnSpc>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详情参见《质量保证计划》。</a:t>
            </a:r>
          </a:p>
        </p:txBody>
      </p:sp>
      <p:sp>
        <p:nvSpPr>
          <p:cNvPr id="46" name="Text Placeholder 7"/>
          <p:cNvSpPr txBox="1"/>
          <p:nvPr/>
        </p:nvSpPr>
        <p:spPr>
          <a:xfrm>
            <a:off x="4212515" y="5330420"/>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03</a:t>
            </a:r>
          </a:p>
        </p:txBody>
      </p:sp>
      <p:sp>
        <p:nvSpPr>
          <p:cNvPr id="47" name="Text Placeholder 2"/>
          <p:cNvSpPr txBox="1"/>
          <p:nvPr/>
        </p:nvSpPr>
        <p:spPr>
          <a:xfrm>
            <a:off x="716280" y="4758055"/>
            <a:ext cx="3304540" cy="196977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为了保证网站功能的实现，依据各情况专门制定了测试计划，对所开发网站的功能进行测试。</a:t>
            </a:r>
          </a:p>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本测试计划，主要用于发现网站开发过程中出现的各种不妥当之处，发现网站设计中的错误，并能及时更正。</a:t>
            </a:r>
          </a:p>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详情参见《测试计划》。</a:t>
            </a:r>
          </a:p>
        </p:txBody>
      </p:sp>
      <p:sp>
        <p:nvSpPr>
          <p:cNvPr id="48" name="Text Placeholder 7"/>
          <p:cNvSpPr txBox="1"/>
          <p:nvPr/>
        </p:nvSpPr>
        <p:spPr>
          <a:xfrm>
            <a:off x="7849723" y="2567853"/>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02</a:t>
            </a:r>
          </a:p>
        </p:txBody>
      </p:sp>
      <p:sp>
        <p:nvSpPr>
          <p:cNvPr id="49" name="Text Placeholder 2"/>
          <p:cNvSpPr txBox="1"/>
          <p:nvPr/>
        </p:nvSpPr>
        <p:spPr>
          <a:xfrm>
            <a:off x="8759825" y="1094740"/>
            <a:ext cx="3532505" cy="221551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以WIN10和IOS双平台作为开发环境，利用Axure RP软件开发本网站的界面，结合HTML5、CSS3、JavaScript三种语言进行前端的开发，数据库建立的选择MySQL，使用Java语言进行数据的读取和写入，Office和WPS编写相关文档，使用git配置管理系统，统一管理小组各项文档。</a:t>
            </a:r>
          </a:p>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详情参见《编码与系统实现计划》。</a:t>
            </a:r>
          </a:p>
        </p:txBody>
      </p:sp>
      <p:sp>
        <p:nvSpPr>
          <p:cNvPr id="50" name="Text Placeholder 7"/>
          <p:cNvSpPr txBox="1"/>
          <p:nvPr/>
        </p:nvSpPr>
        <p:spPr>
          <a:xfrm>
            <a:off x="7932663" y="5297155"/>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2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800" b="0" dirty="0">
                <a:latin typeface="Arial" panose="020B0604020202020204" pitchFamily="34" charset="0"/>
                <a:ea typeface="微软雅黑" panose="020B0503020204020204" pitchFamily="34" charset="-122"/>
                <a:sym typeface="Arial" panose="020B0604020202020204" pitchFamily="34" charset="0"/>
              </a:rPr>
              <a:t>04</a:t>
            </a:r>
          </a:p>
        </p:txBody>
      </p:sp>
      <p:sp>
        <p:nvSpPr>
          <p:cNvPr id="51" name="Text Placeholder 2"/>
          <p:cNvSpPr txBox="1"/>
          <p:nvPr/>
        </p:nvSpPr>
        <p:spPr>
          <a:xfrm>
            <a:off x="8759825" y="4758055"/>
            <a:ext cx="3532505" cy="1477010"/>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小组成员全部下载网站开发需要的软件。由组长确认安装的情况以及配置活动的审查。由组长发布阶段性任务，利用git配置管理系统发布文档和保存各组员完成的文档。</a:t>
            </a:r>
          </a:p>
          <a:p>
            <a:pPr indent="406400">
              <a:lnSpc>
                <a:spcPct val="100000"/>
              </a:lnSpc>
              <a:extLst>
                <a:ext uri="{35155182-B16C-46BC-9424-99874614C6A1}">
                  <wpsdc:indentchars xmlns:wpsdc="http://www.wps.cn/officeDocument/2017/drawingmlCustomData" xmlns="" val="200" checksum="1740828767"/>
                </a:ext>
              </a:extLst>
            </a:pPr>
            <a:r>
              <a:rPr lang="en-US" altLang="zh-CN" sz="16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详情参见《安装部署计划》。</a:t>
            </a:r>
          </a:p>
        </p:txBody>
      </p:sp>
      <p:sp>
        <p:nvSpPr>
          <p:cNvPr id="52" name="Shape 1719"/>
          <p:cNvSpPr/>
          <p:nvPr/>
        </p:nvSpPr>
        <p:spPr>
          <a:xfrm>
            <a:off x="4796125" y="3874359"/>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3"/>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3" name="Shape 1720"/>
          <p:cNvSpPr/>
          <p:nvPr/>
        </p:nvSpPr>
        <p:spPr>
          <a:xfrm>
            <a:off x="6166927" y="4188007"/>
            <a:ext cx="1870348" cy="1559044"/>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4"/>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4" name="Shape 1721"/>
          <p:cNvSpPr/>
          <p:nvPr/>
        </p:nvSpPr>
        <p:spPr>
          <a:xfrm>
            <a:off x="6468922" y="2520901"/>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5" name="Shape 1722"/>
          <p:cNvSpPr/>
          <p:nvPr/>
        </p:nvSpPr>
        <p:spPr>
          <a:xfrm>
            <a:off x="4796124" y="2520903"/>
            <a:ext cx="1870348" cy="1558961"/>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800">
              <a:latin typeface="Arial" panose="020B0604020202020204" pitchFamily="34" charset="0"/>
              <a:ea typeface="微软雅黑" panose="020B0503020204020204" pitchFamily="34" charset="-122"/>
              <a:sym typeface="Arial" panose="020B0604020202020204" pitchFamily="34" charset="0"/>
            </a:endParaRPr>
          </a:p>
        </p:txBody>
      </p:sp>
      <p:sp>
        <p:nvSpPr>
          <p:cNvPr id="56" name="Text Placeholder 7"/>
          <p:cNvSpPr txBox="1"/>
          <p:nvPr/>
        </p:nvSpPr>
        <p:spPr>
          <a:xfrm>
            <a:off x="5460257" y="2946309"/>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质量保证计划</a:t>
            </a:r>
          </a:p>
        </p:txBody>
      </p:sp>
      <p:sp>
        <p:nvSpPr>
          <p:cNvPr id="57" name="Text Placeholder 7"/>
          <p:cNvSpPr txBox="1"/>
          <p:nvPr/>
        </p:nvSpPr>
        <p:spPr>
          <a:xfrm>
            <a:off x="5215688" y="4418415"/>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sz="1400" dirty="0">
                <a:latin typeface="Arial" panose="020B0604020202020204" pitchFamily="34" charset="0"/>
                <a:ea typeface="微软雅黑" panose="020B0503020204020204" pitchFamily="34" charset="-122"/>
                <a:sym typeface="Arial" panose="020B0604020202020204" pitchFamily="34" charset="0"/>
              </a:rPr>
              <a:t>测试计划</a:t>
            </a:r>
          </a:p>
        </p:txBody>
      </p:sp>
      <p:sp>
        <p:nvSpPr>
          <p:cNvPr id="58" name="Text Placeholder 7"/>
          <p:cNvSpPr txBox="1"/>
          <p:nvPr/>
        </p:nvSpPr>
        <p:spPr>
          <a:xfrm>
            <a:off x="7118389" y="3236217"/>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编码与系统实现计划</a:t>
            </a:r>
          </a:p>
        </p:txBody>
      </p:sp>
      <p:sp>
        <p:nvSpPr>
          <p:cNvPr id="59" name="Text Placeholder 7"/>
          <p:cNvSpPr txBox="1"/>
          <p:nvPr/>
        </p:nvSpPr>
        <p:spPr>
          <a:xfrm>
            <a:off x="6874397" y="4650801"/>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2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s-ES_tradnl" sz="1400" dirty="0">
                <a:latin typeface="Arial" panose="020B0604020202020204" pitchFamily="34" charset="0"/>
                <a:ea typeface="微软雅黑" panose="020B0503020204020204" pitchFamily="34" charset="-122"/>
                <a:sym typeface="Arial" panose="020B0604020202020204" pitchFamily="34" charset="0"/>
              </a:rPr>
              <a:t>安装部署计划</a:t>
            </a:r>
          </a:p>
        </p:txBody>
      </p:sp>
      <p:sp>
        <p:nvSpPr>
          <p:cNvPr id="30"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1"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400"/>
                                        <p:tgtEl>
                                          <p:spTgt spid="44">
                                            <p:txEl>
                                              <p:pRg st="0" end="0"/>
                                            </p:txEl>
                                          </p:spTgt>
                                        </p:tgtEl>
                                      </p:cBhvr>
                                    </p:animEffect>
                                    <p:anim calcmode="lin" valueType="num">
                                      <p:cBhvr>
                                        <p:cTn id="8"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00"/>
                                  </p:stCondLst>
                                  <p:childTnLst>
                                    <p:set>
                                      <p:cBhvr>
                                        <p:cTn id="11" dur="1" fill="hold">
                                          <p:stCondLst>
                                            <p:cond delay="0"/>
                                          </p:stCondLst>
                                        </p:cTn>
                                        <p:tgtEl>
                                          <p:spTgt spid="45">
                                            <p:txEl>
                                              <p:pRg st="0" end="0"/>
                                            </p:txEl>
                                          </p:spTgt>
                                        </p:tgtEl>
                                        <p:attrNameLst>
                                          <p:attrName>style.visibility</p:attrName>
                                        </p:attrNameLst>
                                      </p:cBhvr>
                                      <p:to>
                                        <p:strVal val="visible"/>
                                      </p:to>
                                    </p:set>
                                    <p:anim calcmode="lin" valueType="num">
                                      <p:cBhvr>
                                        <p:cTn id="1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200"/>
                                  </p:stCondLst>
                                  <p:childTnLst>
                                    <p:set>
                                      <p:cBhvr>
                                        <p:cTn id="17" dur="1" fill="hold">
                                          <p:stCondLst>
                                            <p:cond delay="0"/>
                                          </p:stCondLst>
                                        </p:cTn>
                                        <p:tgtEl>
                                          <p:spTgt spid="45">
                                            <p:txEl>
                                              <p:pRg st="1" end="1"/>
                                            </p:txEl>
                                          </p:spTgt>
                                        </p:tgtEl>
                                        <p:attrNameLst>
                                          <p:attrName>style.visibility</p:attrName>
                                        </p:attrNameLst>
                                      </p:cBhvr>
                                      <p:to>
                                        <p:strVal val="visible"/>
                                      </p:to>
                                    </p:set>
                                    <p:anim calcmode="lin" valueType="num">
                                      <p:cBhvr>
                                        <p:cTn id="18" dur="500" fill="hold"/>
                                        <p:tgtEl>
                                          <p:spTgt spid="45">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4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200"/>
                                  </p:stCondLst>
                                  <p:childTnLst>
                                    <p:set>
                                      <p:cBhvr>
                                        <p:cTn id="23" dur="1" fill="hold">
                                          <p:stCondLst>
                                            <p:cond delay="0"/>
                                          </p:stCondLst>
                                        </p:cTn>
                                        <p:tgtEl>
                                          <p:spTgt spid="45">
                                            <p:txEl>
                                              <p:pRg st="2" end="2"/>
                                            </p:txEl>
                                          </p:spTgt>
                                        </p:tgtEl>
                                        <p:attrNameLst>
                                          <p:attrName>style.visibility</p:attrName>
                                        </p:attrNameLst>
                                      </p:cBhvr>
                                      <p:to>
                                        <p:strVal val="visible"/>
                                      </p:to>
                                    </p:set>
                                    <p:anim calcmode="lin" valueType="num">
                                      <p:cBhvr>
                                        <p:cTn id="24" dur="500" fill="hold"/>
                                        <p:tgtEl>
                                          <p:spTgt spid="45">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4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200"/>
                                  </p:stCondLst>
                                  <p:childTnLst>
                                    <p:set>
                                      <p:cBhvr>
                                        <p:cTn id="29" dur="1" fill="hold">
                                          <p:stCondLst>
                                            <p:cond delay="0"/>
                                          </p:stCondLst>
                                        </p:cTn>
                                        <p:tgtEl>
                                          <p:spTgt spid="45">
                                            <p:txEl>
                                              <p:pRg st="3" end="3"/>
                                            </p:txEl>
                                          </p:spTgt>
                                        </p:tgtEl>
                                        <p:attrNameLst>
                                          <p:attrName>style.visibility</p:attrName>
                                        </p:attrNameLst>
                                      </p:cBhvr>
                                      <p:to>
                                        <p:strVal val="visible"/>
                                      </p:to>
                                    </p:set>
                                    <p:anim calcmode="lin" valueType="num">
                                      <p:cBhvr>
                                        <p:cTn id="30" dur="500" fill="hold"/>
                                        <p:tgtEl>
                                          <p:spTgt spid="45">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4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200"/>
                                  </p:stCondLst>
                                  <p:childTnLst>
                                    <p:set>
                                      <p:cBhvr>
                                        <p:cTn id="35" dur="1" fill="hold">
                                          <p:stCondLst>
                                            <p:cond delay="0"/>
                                          </p:stCondLst>
                                        </p:cTn>
                                        <p:tgtEl>
                                          <p:spTgt spid="45">
                                            <p:txEl>
                                              <p:pRg st="4" end="4"/>
                                            </p:txEl>
                                          </p:spTgt>
                                        </p:tgtEl>
                                        <p:attrNameLst>
                                          <p:attrName>style.visibility</p:attrName>
                                        </p:attrNameLst>
                                      </p:cBhvr>
                                      <p:to>
                                        <p:strVal val="visible"/>
                                      </p:to>
                                    </p:set>
                                    <p:anim calcmode="lin" valueType="num">
                                      <p:cBhvr>
                                        <p:cTn id="36" dur="500" fill="hold"/>
                                        <p:tgtEl>
                                          <p:spTgt spid="45">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4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200"/>
                                  </p:stCondLst>
                                  <p:childTnLst>
                                    <p:set>
                                      <p:cBhvr>
                                        <p:cTn id="41" dur="1" fill="hold">
                                          <p:stCondLst>
                                            <p:cond delay="0"/>
                                          </p:stCondLst>
                                        </p:cTn>
                                        <p:tgtEl>
                                          <p:spTgt spid="45">
                                            <p:txEl>
                                              <p:pRg st="5" end="5"/>
                                            </p:txEl>
                                          </p:spTgt>
                                        </p:tgtEl>
                                        <p:attrNameLst>
                                          <p:attrName>style.visibility</p:attrName>
                                        </p:attrNameLst>
                                      </p:cBhvr>
                                      <p:to>
                                        <p:strVal val="visible"/>
                                      </p:to>
                                    </p:set>
                                    <p:anim calcmode="lin" valueType="num">
                                      <p:cBhvr>
                                        <p:cTn id="42" dur="500" fill="hold"/>
                                        <p:tgtEl>
                                          <p:spTgt spid="4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5">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200"/>
                                  </p:stCondLst>
                                  <p:childTnLst>
                                    <p:set>
                                      <p:cBhvr>
                                        <p:cTn id="47" dur="1" fill="hold">
                                          <p:stCondLst>
                                            <p:cond delay="0"/>
                                          </p:stCondLst>
                                        </p:cTn>
                                        <p:tgtEl>
                                          <p:spTgt spid="45">
                                            <p:txEl>
                                              <p:pRg st="6" end="6"/>
                                            </p:txEl>
                                          </p:spTgt>
                                        </p:tgtEl>
                                        <p:attrNameLst>
                                          <p:attrName>style.visibility</p:attrName>
                                        </p:attrNameLst>
                                      </p:cBhvr>
                                      <p:to>
                                        <p:strVal val="visible"/>
                                      </p:to>
                                    </p:set>
                                    <p:anim calcmode="lin" valueType="num">
                                      <p:cBhvr>
                                        <p:cTn id="48" dur="500" fill="hold"/>
                                        <p:tgtEl>
                                          <p:spTgt spid="45">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45">
                                            <p:txEl>
                                              <p:pRg st="6" end="6"/>
                                            </p:txEl>
                                          </p:spTgt>
                                        </p:tgtEl>
                                        <p:attrNameLst>
                                          <p:attrName>ppt_h</p:attrName>
                                        </p:attrNameLst>
                                      </p:cBhvr>
                                      <p:tavLst>
                                        <p:tav tm="0">
                                          <p:val>
                                            <p:fltVal val="0"/>
                                          </p:val>
                                        </p:tav>
                                        <p:tav tm="100000">
                                          <p:val>
                                            <p:strVal val="#ppt_h"/>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6">
                                            <p:txEl>
                                              <p:pRg st="0" end="0"/>
                                            </p:txEl>
                                          </p:spTgt>
                                        </p:tgtEl>
                                        <p:attrNameLst>
                                          <p:attrName>style.visibility</p:attrName>
                                        </p:attrNameLst>
                                      </p:cBhvr>
                                      <p:to>
                                        <p:strVal val="visible"/>
                                      </p:to>
                                    </p:set>
                                    <p:animEffect transition="in" filter="fade">
                                      <p:cBhvr>
                                        <p:cTn id="52" dur="400"/>
                                        <p:tgtEl>
                                          <p:spTgt spid="46">
                                            <p:txEl>
                                              <p:pRg st="0" end="0"/>
                                            </p:txEl>
                                          </p:spTgt>
                                        </p:tgtEl>
                                      </p:cBhvr>
                                    </p:animEffect>
                                    <p:anim calcmode="lin" valueType="num">
                                      <p:cBhvr>
                                        <p:cTn id="53"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6">
                                            <p:txEl>
                                              <p:pRg st="0" end="0"/>
                                            </p:txEl>
                                          </p:spTgt>
                                        </p:tgtEl>
                                        <p:attrNameLst>
                                          <p:attrName>ppt_y</p:attrName>
                                        </p:attrNameLst>
                                      </p:cBhvr>
                                      <p:tavLst>
                                        <p:tav tm="0">
                                          <p:val>
                                            <p:strVal val="#ppt_y+.1"/>
                                          </p:val>
                                        </p:tav>
                                        <p:tav tm="100000">
                                          <p:val>
                                            <p:strVal val="#ppt_y"/>
                                          </p:val>
                                        </p:tav>
                                      </p:tavLst>
                                    </p:anim>
                                  </p:childTnLst>
                                </p:cTn>
                              </p:par>
                              <p:par>
                                <p:cTn id="55" presetID="23" presetClass="entr" presetSubtype="16" fill="hold" grpId="0" nodeType="withEffect">
                                  <p:stCondLst>
                                    <p:cond delay="200"/>
                                  </p:stCondLst>
                                  <p:childTnLst>
                                    <p:set>
                                      <p:cBhvr>
                                        <p:cTn id="56" dur="1" fill="hold">
                                          <p:stCondLst>
                                            <p:cond delay="0"/>
                                          </p:stCondLst>
                                        </p:cTn>
                                        <p:tgtEl>
                                          <p:spTgt spid="47">
                                            <p:txEl>
                                              <p:pRg st="0" end="0"/>
                                            </p:txEl>
                                          </p:spTgt>
                                        </p:tgtEl>
                                        <p:attrNameLst>
                                          <p:attrName>style.visibility</p:attrName>
                                        </p:attrNameLst>
                                      </p:cBhvr>
                                      <p:to>
                                        <p:strVal val="visible"/>
                                      </p:to>
                                    </p:set>
                                    <p:anim calcmode="lin" valueType="num">
                                      <p:cBhvr>
                                        <p:cTn id="5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grpId="0" nodeType="clickEffect">
                                  <p:stCondLst>
                                    <p:cond delay="200"/>
                                  </p:stCondLst>
                                  <p:childTnLst>
                                    <p:set>
                                      <p:cBhvr>
                                        <p:cTn id="62" dur="1" fill="hold">
                                          <p:stCondLst>
                                            <p:cond delay="0"/>
                                          </p:stCondLst>
                                        </p:cTn>
                                        <p:tgtEl>
                                          <p:spTgt spid="47">
                                            <p:txEl>
                                              <p:pRg st="1" end="1"/>
                                            </p:txEl>
                                          </p:spTgt>
                                        </p:tgtEl>
                                        <p:attrNameLst>
                                          <p:attrName>style.visibility</p:attrName>
                                        </p:attrNameLst>
                                      </p:cBhvr>
                                      <p:to>
                                        <p:strVal val="visible"/>
                                      </p:to>
                                    </p:set>
                                    <p:anim calcmode="lin" valueType="num">
                                      <p:cBhvr>
                                        <p:cTn id="63" dur="500" fill="hold"/>
                                        <p:tgtEl>
                                          <p:spTgt spid="47">
                                            <p:txEl>
                                              <p:pRg st="1" end="1"/>
                                            </p:txEl>
                                          </p:spTgt>
                                        </p:tgtEl>
                                        <p:attrNameLst>
                                          <p:attrName>ppt_w</p:attrName>
                                        </p:attrNameLst>
                                      </p:cBhvr>
                                      <p:tavLst>
                                        <p:tav tm="0">
                                          <p:val>
                                            <p:fltVal val="0"/>
                                          </p:val>
                                        </p:tav>
                                        <p:tav tm="100000">
                                          <p:val>
                                            <p:strVal val="#ppt_w"/>
                                          </p:val>
                                        </p:tav>
                                      </p:tavLst>
                                    </p:anim>
                                    <p:anim calcmode="lin" valueType="num">
                                      <p:cBhvr>
                                        <p:cTn id="64" dur="500" fill="hold"/>
                                        <p:tgtEl>
                                          <p:spTgt spid="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200"/>
                                  </p:stCondLst>
                                  <p:childTnLst>
                                    <p:set>
                                      <p:cBhvr>
                                        <p:cTn id="68" dur="1" fill="hold">
                                          <p:stCondLst>
                                            <p:cond delay="0"/>
                                          </p:stCondLst>
                                        </p:cTn>
                                        <p:tgtEl>
                                          <p:spTgt spid="47">
                                            <p:txEl>
                                              <p:pRg st="2" end="2"/>
                                            </p:txEl>
                                          </p:spTgt>
                                        </p:tgtEl>
                                        <p:attrNameLst>
                                          <p:attrName>style.visibility</p:attrName>
                                        </p:attrNameLst>
                                      </p:cBhvr>
                                      <p:to>
                                        <p:strVal val="visible"/>
                                      </p:to>
                                    </p:set>
                                    <p:anim calcmode="lin" valueType="num">
                                      <p:cBhvr>
                                        <p:cTn id="69" dur="500" fill="hold"/>
                                        <p:tgtEl>
                                          <p:spTgt spid="47">
                                            <p:txEl>
                                              <p:pRg st="2" end="2"/>
                                            </p:txEl>
                                          </p:spTgt>
                                        </p:tgtEl>
                                        <p:attrNameLst>
                                          <p:attrName>ppt_w</p:attrName>
                                        </p:attrNameLst>
                                      </p:cBhvr>
                                      <p:tavLst>
                                        <p:tav tm="0">
                                          <p:val>
                                            <p:fltVal val="0"/>
                                          </p:val>
                                        </p:tav>
                                        <p:tav tm="100000">
                                          <p:val>
                                            <p:strVal val="#ppt_w"/>
                                          </p:val>
                                        </p:tav>
                                      </p:tavLst>
                                    </p:anim>
                                    <p:anim calcmode="lin" valueType="num">
                                      <p:cBhvr>
                                        <p:cTn id="70" dur="500" fill="hold"/>
                                        <p:tgtEl>
                                          <p:spTgt spid="47">
                                            <p:txEl>
                                              <p:pRg st="2" end="2"/>
                                            </p:txEl>
                                          </p:spTgt>
                                        </p:tgtEl>
                                        <p:attrNameLst>
                                          <p:attrName>ppt_h</p:attrName>
                                        </p:attrNameLst>
                                      </p:cBhvr>
                                      <p:tavLst>
                                        <p:tav tm="0">
                                          <p:val>
                                            <p:fltVal val="0"/>
                                          </p:val>
                                        </p:tav>
                                        <p:tav tm="100000">
                                          <p:val>
                                            <p:strVal val="#ppt_h"/>
                                          </p:val>
                                        </p:tav>
                                      </p:tavLst>
                                    </p:anim>
                                  </p:childTnLst>
                                </p:cTn>
                              </p:par>
                              <p:par>
                                <p:cTn id="71" presetID="42" presetClass="entr" presetSubtype="0" fill="hold" grpId="0" nodeType="withEffect">
                                  <p:stCondLst>
                                    <p:cond delay="200"/>
                                  </p:stCondLst>
                                  <p:childTnLst>
                                    <p:set>
                                      <p:cBhvr>
                                        <p:cTn id="72" dur="1" fill="hold">
                                          <p:stCondLst>
                                            <p:cond delay="0"/>
                                          </p:stCondLst>
                                        </p:cTn>
                                        <p:tgtEl>
                                          <p:spTgt spid="48">
                                            <p:txEl>
                                              <p:pRg st="0" end="0"/>
                                            </p:txEl>
                                          </p:spTgt>
                                        </p:tgtEl>
                                        <p:attrNameLst>
                                          <p:attrName>style.visibility</p:attrName>
                                        </p:attrNameLst>
                                      </p:cBhvr>
                                      <p:to>
                                        <p:strVal val="visible"/>
                                      </p:to>
                                    </p:set>
                                    <p:animEffect transition="in" filter="fade">
                                      <p:cBhvr>
                                        <p:cTn id="73" dur="400"/>
                                        <p:tgtEl>
                                          <p:spTgt spid="48">
                                            <p:txEl>
                                              <p:pRg st="0" end="0"/>
                                            </p:txEl>
                                          </p:spTgt>
                                        </p:tgtEl>
                                      </p:cBhvr>
                                    </p:animEffect>
                                    <p:anim calcmode="lin" valueType="num">
                                      <p:cBhvr>
                                        <p:cTn id="74"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75" dur="400" fill="hold"/>
                                        <p:tgtEl>
                                          <p:spTgt spid="48">
                                            <p:txEl>
                                              <p:pRg st="0" end="0"/>
                                            </p:txEl>
                                          </p:spTgt>
                                        </p:tgtEl>
                                        <p:attrNameLst>
                                          <p:attrName>ppt_y</p:attrName>
                                        </p:attrNameLst>
                                      </p:cBhvr>
                                      <p:tavLst>
                                        <p:tav tm="0">
                                          <p:val>
                                            <p:strVal val="#ppt_y+.1"/>
                                          </p:val>
                                        </p:tav>
                                        <p:tav tm="100000">
                                          <p:val>
                                            <p:strVal val="#ppt_y"/>
                                          </p:val>
                                        </p:tav>
                                      </p:tavLst>
                                    </p:anim>
                                  </p:childTnLst>
                                </p:cTn>
                              </p:par>
                              <p:par>
                                <p:cTn id="76" presetID="23" presetClass="entr" presetSubtype="16" fill="hold" grpId="0" nodeType="withEffect">
                                  <p:stCondLst>
                                    <p:cond delay="200"/>
                                  </p:stCondLst>
                                  <p:childTnLst>
                                    <p:set>
                                      <p:cBhvr>
                                        <p:cTn id="77" dur="1" fill="hold">
                                          <p:stCondLst>
                                            <p:cond delay="0"/>
                                          </p:stCondLst>
                                        </p:cTn>
                                        <p:tgtEl>
                                          <p:spTgt spid="49">
                                            <p:txEl>
                                              <p:pRg st="0" end="0"/>
                                            </p:txEl>
                                          </p:spTgt>
                                        </p:tgtEl>
                                        <p:attrNameLst>
                                          <p:attrName>style.visibility</p:attrName>
                                        </p:attrNameLst>
                                      </p:cBhvr>
                                      <p:to>
                                        <p:strVal val="visible"/>
                                      </p:to>
                                    </p:set>
                                    <p:anim calcmode="lin" valueType="num">
                                      <p:cBhvr>
                                        <p:cTn id="78"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4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grpId="0" nodeType="clickEffect">
                                  <p:stCondLst>
                                    <p:cond delay="200"/>
                                  </p:stCondLst>
                                  <p:childTnLst>
                                    <p:set>
                                      <p:cBhvr>
                                        <p:cTn id="83" dur="1" fill="hold">
                                          <p:stCondLst>
                                            <p:cond delay="0"/>
                                          </p:stCondLst>
                                        </p:cTn>
                                        <p:tgtEl>
                                          <p:spTgt spid="49">
                                            <p:txEl>
                                              <p:pRg st="1" end="1"/>
                                            </p:txEl>
                                          </p:spTgt>
                                        </p:tgtEl>
                                        <p:attrNameLst>
                                          <p:attrName>style.visibility</p:attrName>
                                        </p:attrNameLst>
                                      </p:cBhvr>
                                      <p:to>
                                        <p:strVal val="visible"/>
                                      </p:to>
                                    </p:set>
                                    <p:anim calcmode="lin" valueType="num">
                                      <p:cBhvr>
                                        <p:cTn id="84" dur="500" fill="hold"/>
                                        <p:tgtEl>
                                          <p:spTgt spid="49">
                                            <p:txEl>
                                              <p:pRg st="1" end="1"/>
                                            </p:txEl>
                                          </p:spTgt>
                                        </p:tgtEl>
                                        <p:attrNameLst>
                                          <p:attrName>ppt_w</p:attrName>
                                        </p:attrNameLst>
                                      </p:cBhvr>
                                      <p:tavLst>
                                        <p:tav tm="0">
                                          <p:val>
                                            <p:fltVal val="0"/>
                                          </p:val>
                                        </p:tav>
                                        <p:tav tm="100000">
                                          <p:val>
                                            <p:strVal val="#ppt_w"/>
                                          </p:val>
                                        </p:tav>
                                      </p:tavLst>
                                    </p:anim>
                                    <p:anim calcmode="lin" valueType="num">
                                      <p:cBhvr>
                                        <p:cTn id="85" dur="500" fill="hold"/>
                                        <p:tgtEl>
                                          <p:spTgt spid="49">
                                            <p:txEl>
                                              <p:pRg st="1" end="1"/>
                                            </p:txEl>
                                          </p:spTgt>
                                        </p:tgtEl>
                                        <p:attrNameLst>
                                          <p:attrName>ppt_h</p:attrName>
                                        </p:attrNameLst>
                                      </p:cBhvr>
                                      <p:tavLst>
                                        <p:tav tm="0">
                                          <p:val>
                                            <p:fltVal val="0"/>
                                          </p:val>
                                        </p:tav>
                                        <p:tav tm="100000">
                                          <p:val>
                                            <p:strVal val="#ppt_h"/>
                                          </p:val>
                                        </p:tav>
                                      </p:tavLst>
                                    </p:anim>
                                  </p:childTnLst>
                                </p:cTn>
                              </p:par>
                              <p:par>
                                <p:cTn id="86" presetID="42" presetClass="entr" presetSubtype="0" fill="hold" grpId="0" nodeType="withEffect">
                                  <p:stCondLst>
                                    <p:cond delay="20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fade">
                                      <p:cBhvr>
                                        <p:cTn id="88" dur="400"/>
                                        <p:tgtEl>
                                          <p:spTgt spid="50">
                                            <p:txEl>
                                              <p:pRg st="0" end="0"/>
                                            </p:txEl>
                                          </p:spTgt>
                                        </p:tgtEl>
                                      </p:cBhvr>
                                    </p:animEffect>
                                    <p:anim calcmode="lin" valueType="num">
                                      <p:cBhvr>
                                        <p:cTn id="89"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50">
                                            <p:txEl>
                                              <p:pRg st="0" end="0"/>
                                            </p:txEl>
                                          </p:spTgt>
                                        </p:tgtEl>
                                        <p:attrNameLst>
                                          <p:attrName>ppt_y</p:attrName>
                                        </p:attrNameLst>
                                      </p:cBhvr>
                                      <p:tavLst>
                                        <p:tav tm="0">
                                          <p:val>
                                            <p:strVal val="#ppt_y+.1"/>
                                          </p:val>
                                        </p:tav>
                                        <p:tav tm="100000">
                                          <p:val>
                                            <p:strVal val="#ppt_y"/>
                                          </p:val>
                                        </p:tav>
                                      </p:tavLst>
                                    </p:anim>
                                  </p:childTnLst>
                                </p:cTn>
                              </p:par>
                              <p:par>
                                <p:cTn id="91" presetID="23" presetClass="entr" presetSubtype="16" fill="hold" grpId="0" nodeType="withEffect">
                                  <p:stCondLst>
                                    <p:cond delay="200"/>
                                  </p:stCondLst>
                                  <p:childTnLst>
                                    <p:set>
                                      <p:cBhvr>
                                        <p:cTn id="92" dur="1" fill="hold">
                                          <p:stCondLst>
                                            <p:cond delay="0"/>
                                          </p:stCondLst>
                                        </p:cTn>
                                        <p:tgtEl>
                                          <p:spTgt spid="51">
                                            <p:txEl>
                                              <p:pRg st="0" end="0"/>
                                            </p:txEl>
                                          </p:spTgt>
                                        </p:tgtEl>
                                        <p:attrNameLst>
                                          <p:attrName>style.visibility</p:attrName>
                                        </p:attrNameLst>
                                      </p:cBhvr>
                                      <p:to>
                                        <p:strVal val="visible"/>
                                      </p:to>
                                    </p:set>
                                    <p:anim calcmode="lin" valueType="num">
                                      <p:cBhvr>
                                        <p:cTn id="93"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5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3" presetClass="entr" presetSubtype="16" fill="hold" grpId="0" nodeType="clickEffect">
                                  <p:stCondLst>
                                    <p:cond delay="200"/>
                                  </p:stCondLst>
                                  <p:childTnLst>
                                    <p:set>
                                      <p:cBhvr>
                                        <p:cTn id="98" dur="1" fill="hold">
                                          <p:stCondLst>
                                            <p:cond delay="0"/>
                                          </p:stCondLst>
                                        </p:cTn>
                                        <p:tgtEl>
                                          <p:spTgt spid="51">
                                            <p:txEl>
                                              <p:pRg st="1" end="1"/>
                                            </p:txEl>
                                          </p:spTgt>
                                        </p:tgtEl>
                                        <p:attrNameLst>
                                          <p:attrName>style.visibility</p:attrName>
                                        </p:attrNameLst>
                                      </p:cBhvr>
                                      <p:to>
                                        <p:strVal val="visible"/>
                                      </p:to>
                                    </p:set>
                                    <p:anim calcmode="lin" valueType="num">
                                      <p:cBhvr>
                                        <p:cTn id="99" dur="500" fill="hold"/>
                                        <p:tgtEl>
                                          <p:spTgt spid="51">
                                            <p:txEl>
                                              <p:pRg st="1" end="1"/>
                                            </p:txEl>
                                          </p:spTgt>
                                        </p:tgtEl>
                                        <p:attrNameLst>
                                          <p:attrName>ppt_w</p:attrName>
                                        </p:attrNameLst>
                                      </p:cBhvr>
                                      <p:tavLst>
                                        <p:tav tm="0">
                                          <p:val>
                                            <p:fltVal val="0"/>
                                          </p:val>
                                        </p:tav>
                                        <p:tav tm="100000">
                                          <p:val>
                                            <p:strVal val="#ppt_w"/>
                                          </p:val>
                                        </p:tav>
                                      </p:tavLst>
                                    </p:anim>
                                    <p:anim calcmode="lin" valueType="num">
                                      <p:cBhvr>
                                        <p:cTn id="100" dur="500" fill="hold"/>
                                        <p:tgtEl>
                                          <p:spTgt spid="51">
                                            <p:txEl>
                                              <p:pRg st="1" end="1"/>
                                            </p:txEl>
                                          </p:spTgt>
                                        </p:tgtEl>
                                        <p:attrNameLst>
                                          <p:attrName>ppt_h</p:attrName>
                                        </p:attrNameLst>
                                      </p:cBhvr>
                                      <p:tavLst>
                                        <p:tav tm="0">
                                          <p:val>
                                            <p:fltVal val="0"/>
                                          </p:val>
                                        </p:tav>
                                        <p:tav tm="100000">
                                          <p:val>
                                            <p:strVal val="#ppt_h"/>
                                          </p:val>
                                        </p:tav>
                                      </p:tavLst>
                                    </p:anim>
                                  </p:childTnLst>
                                </p:cTn>
                              </p:par>
                            </p:childTnLst>
                          </p:cTn>
                        </p:par>
                        <p:par>
                          <p:cTn id="101" fill="hold">
                            <p:stCondLst>
                              <p:cond delay="700"/>
                            </p:stCondLst>
                            <p:childTnLst>
                              <p:par>
                                <p:cTn id="102" presetID="10" presetClass="entr" presetSubtype="0"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par>
                          <p:cTn id="105" fill="hold">
                            <p:stCondLst>
                              <p:cond delay="1200"/>
                            </p:stCondLst>
                            <p:childTnLst>
                              <p:par>
                                <p:cTn id="106" presetID="10" presetClass="entr" presetSubtype="0" fill="hold"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par>
                          <p:cTn id="109" fill="hold">
                            <p:stCondLst>
                              <p:cond delay="1700"/>
                            </p:stCondLst>
                            <p:childTnLst>
                              <p:par>
                                <p:cTn id="110" presetID="10" presetClass="entr" presetSubtype="0"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childTnLst>
                                </p:cTn>
                              </p:par>
                            </p:childTnLst>
                          </p:cTn>
                        </p:par>
                        <p:par>
                          <p:cTn id="113" fill="hold">
                            <p:stCondLst>
                              <p:cond delay="2200"/>
                            </p:stCondLst>
                            <p:childTnLst>
                              <p:par>
                                <p:cTn id="114" presetID="10" presetClass="entr" presetSubtype="0" fill="hold" nodeType="after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500"/>
                                        <p:tgtEl>
                                          <p:spTgt spid="18"/>
                                        </p:tgtEl>
                                      </p:cBhvr>
                                    </p:animEffect>
                                  </p:childTnLst>
                                </p:cTn>
                              </p:par>
                            </p:childTnLst>
                          </p:cTn>
                        </p:par>
                        <p:par>
                          <p:cTn id="117" fill="hold">
                            <p:stCondLst>
                              <p:cond delay="2700"/>
                            </p:stCondLst>
                            <p:childTnLst>
                              <p:par>
                                <p:cTn id="118" presetID="9" presetClass="entr" presetSubtype="0" fill="hold" grpId="0" nodeType="afterEffect">
                                  <p:stCondLst>
                                    <p:cond delay="100"/>
                                  </p:stCondLst>
                                  <p:childTnLst>
                                    <p:set>
                                      <p:cBhvr>
                                        <p:cTn id="119" dur="indefinite" fill="hold"/>
                                        <p:tgtEl>
                                          <p:spTgt spid="55"/>
                                        </p:tgtEl>
                                        <p:attrNameLst>
                                          <p:attrName>style.visibility</p:attrName>
                                        </p:attrNameLst>
                                      </p:cBhvr>
                                      <p:to>
                                        <p:strVal val="visible"/>
                                      </p:to>
                                    </p:set>
                                    <p:animEffect transition="in" filter="dissolve(in)">
                                      <p:cBhvr>
                                        <p:cTn id="120" dur="750"/>
                                        <p:tgtEl>
                                          <p:spTgt spid="55"/>
                                        </p:tgtEl>
                                      </p:cBhvr>
                                    </p:animEffect>
                                  </p:childTnLst>
                                </p:cTn>
                              </p:par>
                            </p:childTnLst>
                          </p:cTn>
                        </p:par>
                        <p:par>
                          <p:cTn id="121" fill="hold">
                            <p:stCondLst>
                              <p:cond delay="3800"/>
                            </p:stCondLst>
                            <p:childTnLst>
                              <p:par>
                                <p:cTn id="122" presetID="9" presetClass="entr" presetSubtype="0" fill="hold" grpId="0" nodeType="afterEffect">
                                  <p:stCondLst>
                                    <p:cond delay="100"/>
                                  </p:stCondLst>
                                  <p:childTnLst>
                                    <p:set>
                                      <p:cBhvr>
                                        <p:cTn id="123" dur="indefinite" fill="hold"/>
                                        <p:tgtEl>
                                          <p:spTgt spid="54"/>
                                        </p:tgtEl>
                                        <p:attrNameLst>
                                          <p:attrName>style.visibility</p:attrName>
                                        </p:attrNameLst>
                                      </p:cBhvr>
                                      <p:to>
                                        <p:strVal val="visible"/>
                                      </p:to>
                                    </p:set>
                                    <p:animEffect transition="in" filter="dissolve(in)">
                                      <p:cBhvr>
                                        <p:cTn id="124" dur="750"/>
                                        <p:tgtEl>
                                          <p:spTgt spid="54"/>
                                        </p:tgtEl>
                                      </p:cBhvr>
                                    </p:animEffect>
                                  </p:childTnLst>
                                </p:cTn>
                              </p:par>
                            </p:childTnLst>
                          </p:cTn>
                        </p:par>
                        <p:par>
                          <p:cTn id="125" fill="hold">
                            <p:stCondLst>
                              <p:cond delay="4900"/>
                            </p:stCondLst>
                            <p:childTnLst>
                              <p:par>
                                <p:cTn id="126" presetID="9" presetClass="entr" presetSubtype="0" fill="hold" grpId="0" nodeType="afterEffect">
                                  <p:stCondLst>
                                    <p:cond delay="100"/>
                                  </p:stCondLst>
                                  <p:childTnLst>
                                    <p:set>
                                      <p:cBhvr>
                                        <p:cTn id="127" dur="indefinite" fill="hold"/>
                                        <p:tgtEl>
                                          <p:spTgt spid="52"/>
                                        </p:tgtEl>
                                        <p:attrNameLst>
                                          <p:attrName>style.visibility</p:attrName>
                                        </p:attrNameLst>
                                      </p:cBhvr>
                                      <p:to>
                                        <p:strVal val="visible"/>
                                      </p:to>
                                    </p:set>
                                    <p:animEffect transition="in" filter="dissolve(in)">
                                      <p:cBhvr>
                                        <p:cTn id="128" dur="750"/>
                                        <p:tgtEl>
                                          <p:spTgt spid="52"/>
                                        </p:tgtEl>
                                      </p:cBhvr>
                                    </p:animEffect>
                                  </p:childTnLst>
                                </p:cTn>
                              </p:par>
                            </p:childTnLst>
                          </p:cTn>
                        </p:par>
                        <p:par>
                          <p:cTn id="129" fill="hold">
                            <p:stCondLst>
                              <p:cond delay="6000"/>
                            </p:stCondLst>
                            <p:childTnLst>
                              <p:par>
                                <p:cTn id="130" presetID="9" presetClass="entr" presetSubtype="0" fill="hold" grpId="0" nodeType="afterEffect">
                                  <p:stCondLst>
                                    <p:cond delay="100"/>
                                  </p:stCondLst>
                                  <p:childTnLst>
                                    <p:set>
                                      <p:cBhvr>
                                        <p:cTn id="131" dur="indefinite" fill="hold"/>
                                        <p:tgtEl>
                                          <p:spTgt spid="53"/>
                                        </p:tgtEl>
                                        <p:attrNameLst>
                                          <p:attrName>style.visibility</p:attrName>
                                        </p:attrNameLst>
                                      </p:cBhvr>
                                      <p:to>
                                        <p:strVal val="visible"/>
                                      </p:to>
                                    </p:set>
                                    <p:animEffect transition="in" filter="dissolve(in)">
                                      <p:cBhvr>
                                        <p:cTn id="132" dur="750"/>
                                        <p:tgtEl>
                                          <p:spTgt spid="53"/>
                                        </p:tgtEl>
                                      </p:cBhvr>
                                    </p:animEffect>
                                  </p:childTnLst>
                                </p:cTn>
                              </p:par>
                            </p:childTnLst>
                          </p:cTn>
                        </p:par>
                        <p:par>
                          <p:cTn id="133" fill="hold">
                            <p:stCondLst>
                              <p:cond delay="7100"/>
                            </p:stCondLst>
                            <p:childTnLst>
                              <p:par>
                                <p:cTn id="134" presetID="53" presetClass="entr" presetSubtype="16" fill="hold" grpId="0" nodeType="afterEffect">
                                  <p:stCondLst>
                                    <p:cond delay="0"/>
                                  </p:stCondLst>
                                  <p:childTnLst>
                                    <p:set>
                                      <p:cBhvr>
                                        <p:cTn id="135" dur="1" fill="hold">
                                          <p:stCondLst>
                                            <p:cond delay="0"/>
                                          </p:stCondLst>
                                        </p:cTn>
                                        <p:tgtEl>
                                          <p:spTgt spid="56">
                                            <p:txEl>
                                              <p:pRg st="0" end="0"/>
                                            </p:txEl>
                                          </p:spTgt>
                                        </p:tgtEl>
                                        <p:attrNameLst>
                                          <p:attrName>style.visibility</p:attrName>
                                        </p:attrNameLst>
                                      </p:cBhvr>
                                      <p:to>
                                        <p:strVal val="visible"/>
                                      </p:to>
                                    </p:set>
                                    <p:anim calcmode="lin" valueType="num">
                                      <p:cBhvr>
                                        <p:cTn id="136"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6">
                                            <p:txEl>
                                              <p:pRg st="0" end="0"/>
                                            </p:txEl>
                                          </p:spTgt>
                                        </p:tgtEl>
                                      </p:cBhvr>
                                    </p:animEffect>
                                  </p:childTnLst>
                                </p:cTn>
                              </p:par>
                            </p:childTnLst>
                          </p:cTn>
                        </p:par>
                        <p:par>
                          <p:cTn id="139" fill="hold">
                            <p:stCondLst>
                              <p:cond delay="7600"/>
                            </p:stCondLst>
                            <p:childTnLst>
                              <p:par>
                                <p:cTn id="140" presetID="53" presetClass="entr" presetSubtype="16" fill="hold" grpId="0" nodeType="afterEffect">
                                  <p:stCondLst>
                                    <p:cond delay="0"/>
                                  </p:stCondLst>
                                  <p:childTnLst>
                                    <p:set>
                                      <p:cBhvr>
                                        <p:cTn id="141" dur="1" fill="hold">
                                          <p:stCondLst>
                                            <p:cond delay="0"/>
                                          </p:stCondLst>
                                        </p:cTn>
                                        <p:tgtEl>
                                          <p:spTgt spid="57">
                                            <p:txEl>
                                              <p:pRg st="0" end="0"/>
                                            </p:txEl>
                                          </p:spTgt>
                                        </p:tgtEl>
                                        <p:attrNameLst>
                                          <p:attrName>style.visibility</p:attrName>
                                        </p:attrNameLst>
                                      </p:cBhvr>
                                      <p:to>
                                        <p:strVal val="visible"/>
                                      </p:to>
                                    </p:set>
                                    <p:anim calcmode="lin" valueType="num">
                                      <p:cBhvr>
                                        <p:cTn id="14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7">
                                            <p:txEl>
                                              <p:pRg st="0" end="0"/>
                                            </p:txEl>
                                          </p:spTgt>
                                        </p:tgtEl>
                                      </p:cBhvr>
                                    </p:animEffect>
                                  </p:childTnLst>
                                </p:cTn>
                              </p:par>
                            </p:childTnLst>
                          </p:cTn>
                        </p:par>
                        <p:par>
                          <p:cTn id="145" fill="hold">
                            <p:stCondLst>
                              <p:cond delay="8100"/>
                            </p:stCondLst>
                            <p:childTnLst>
                              <p:par>
                                <p:cTn id="146" presetID="53" presetClass="entr" presetSubtype="16" fill="hold" grpId="0" nodeType="afterEffect">
                                  <p:stCondLst>
                                    <p:cond delay="0"/>
                                  </p:stCondLst>
                                  <p:childTnLst>
                                    <p:set>
                                      <p:cBhvr>
                                        <p:cTn id="147" dur="1" fill="hold">
                                          <p:stCondLst>
                                            <p:cond delay="0"/>
                                          </p:stCondLst>
                                        </p:cTn>
                                        <p:tgtEl>
                                          <p:spTgt spid="58">
                                            <p:txEl>
                                              <p:pRg st="0" end="0"/>
                                            </p:txEl>
                                          </p:spTgt>
                                        </p:tgtEl>
                                        <p:attrNameLst>
                                          <p:attrName>style.visibility</p:attrName>
                                        </p:attrNameLst>
                                      </p:cBhvr>
                                      <p:to>
                                        <p:strVal val="visible"/>
                                      </p:to>
                                    </p:set>
                                    <p:anim calcmode="lin" valueType="num">
                                      <p:cBhvr>
                                        <p:cTn id="148"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8">
                                            <p:txEl>
                                              <p:pRg st="0" end="0"/>
                                            </p:txEl>
                                          </p:spTgt>
                                        </p:tgtEl>
                                      </p:cBhvr>
                                    </p:animEffect>
                                  </p:childTnLst>
                                </p:cTn>
                              </p:par>
                            </p:childTnLst>
                          </p:cTn>
                        </p:par>
                        <p:par>
                          <p:cTn id="151" fill="hold">
                            <p:stCondLst>
                              <p:cond delay="8600"/>
                            </p:stCondLst>
                            <p:childTnLst>
                              <p:par>
                                <p:cTn id="152" presetID="53" presetClass="entr" presetSubtype="16" fill="hold" grpId="0" nodeType="afterEffect">
                                  <p:stCondLst>
                                    <p:cond delay="0"/>
                                  </p:stCondLst>
                                  <p:childTnLst>
                                    <p:set>
                                      <p:cBhvr>
                                        <p:cTn id="153" dur="1" fill="hold">
                                          <p:stCondLst>
                                            <p:cond delay="0"/>
                                          </p:stCondLst>
                                        </p:cTn>
                                        <p:tgtEl>
                                          <p:spTgt spid="59">
                                            <p:txEl>
                                              <p:pRg st="0" end="0"/>
                                            </p:txEl>
                                          </p:spTgt>
                                        </p:tgtEl>
                                        <p:attrNameLst>
                                          <p:attrName>style.visibility</p:attrName>
                                        </p:attrNameLst>
                                      </p:cBhvr>
                                      <p:to>
                                        <p:strVal val="visible"/>
                                      </p:to>
                                    </p:set>
                                    <p:anim calcmode="lin" valueType="num">
                                      <p:cBhvr>
                                        <p:cTn id="15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23" presetClass="entr" presetSubtype="16"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2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2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2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childTnLst>
                </p:cTn>
              </p:par>
            </p:tnLst>
          </p:tmpl>
        </p:tmplLst>
      </p:bldP>
      <p:bldP spid="52" grpId="0" bldLvl="0" animBg="1" advAuto="0"/>
      <p:bldP spid="53" grpId="0" bldLvl="0" animBg="1" advAuto="0"/>
      <p:bldP spid="54" grpId="0" bldLvl="0" animBg="1" advAuto="0"/>
      <p:bldP spid="55" grpId="0" bldLvl="0" animBg="1" advAuto="0"/>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78075" y="212014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安装部署计划</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id-ID"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培训计划</a:t>
              </a:r>
            </a:p>
          </p:txBody>
        </p:sp>
      </p:grpSp>
      <p:grpSp>
        <p:nvGrpSpPr>
          <p:cNvPr id="29" name="Group 30"/>
          <p:cNvGrpSpPr/>
          <p:nvPr/>
        </p:nvGrpSpPr>
        <p:grpSpPr>
          <a:xfrm>
            <a:off x="5503545" y="1657985"/>
            <a:ext cx="5030470" cy="1753955"/>
            <a:chOff x="8633669" y="2306010"/>
            <a:chExt cx="2990246" cy="428518"/>
          </a:xfrm>
        </p:grpSpPr>
        <p:sp>
          <p:nvSpPr>
            <p:cNvPr id="30" name="Rectangle 28"/>
            <p:cNvSpPr/>
            <p:nvPr/>
          </p:nvSpPr>
          <p:spPr>
            <a:xfrm>
              <a:off x="8633669" y="2396167"/>
              <a:ext cx="2990246" cy="338361"/>
            </a:xfrm>
            <a:prstGeom prst="rect">
              <a:avLst/>
            </a:prstGeom>
          </p:spPr>
          <p:txBody>
            <a:bodyPr wrap="square" lIns="0" tIns="0" rIns="0" bIns="0">
              <a:spAutoFit/>
            </a:bodyPr>
            <a:lstStyle/>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小组成员全部下载网站开发需要的软件。由组长确认安装的情况以及配置活动的审查。由组长发布阶段性任务，利用git配置管理系统发布文档和保存各组员完成的文档。</a:t>
              </a:r>
            </a:p>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详情参见《安装部署计划》。</a:t>
              </a:r>
            </a:p>
          </p:txBody>
        </p:sp>
        <p:sp>
          <p:nvSpPr>
            <p:cNvPr id="31" name="TextBox 29"/>
            <p:cNvSpPr txBox="1"/>
            <p:nvPr/>
          </p:nvSpPr>
          <p:spPr>
            <a:xfrm>
              <a:off x="8633669" y="2306010"/>
              <a:ext cx="1279218" cy="90136"/>
            </a:xfrm>
            <a:prstGeom prst="rect">
              <a:avLst/>
            </a:prstGeom>
            <a:noFill/>
          </p:spPr>
          <p:txBody>
            <a:bodyPr wrap="square" lIns="0" tIns="0" rIns="0" bIns="0" rtlCol="0">
              <a:spAutoFit/>
            </a:bodyPr>
            <a:lstStyle/>
            <a:p>
              <a:pPr>
                <a:lnSpc>
                  <a:spcPct val="120000"/>
                </a:lnSpc>
              </a:pPr>
              <a:r>
                <a:rPr lang="zh-CN" altLang="en-GB"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安装部署计划</a:t>
              </a:r>
            </a:p>
          </p:txBody>
        </p:sp>
      </p:grpSp>
      <p:grpSp>
        <p:nvGrpSpPr>
          <p:cNvPr id="33" name="Group 30"/>
          <p:cNvGrpSpPr/>
          <p:nvPr/>
        </p:nvGrpSpPr>
        <p:grpSpPr>
          <a:xfrm>
            <a:off x="5503545" y="3681095"/>
            <a:ext cx="5030470" cy="2307833"/>
            <a:chOff x="8633669" y="2306010"/>
            <a:chExt cx="2990246" cy="559398"/>
          </a:xfrm>
        </p:grpSpPr>
        <p:sp>
          <p:nvSpPr>
            <p:cNvPr id="34" name="Rectangle 28"/>
            <p:cNvSpPr/>
            <p:nvPr/>
          </p:nvSpPr>
          <p:spPr>
            <a:xfrm>
              <a:off x="8633669" y="2395495"/>
              <a:ext cx="2990246" cy="469913"/>
            </a:xfrm>
            <a:prstGeom prst="rect">
              <a:avLst/>
            </a:prstGeom>
          </p:spPr>
          <p:txBody>
            <a:bodyPr wrap="square" lIns="0" tIns="0" rIns="0" bIns="0">
              <a:spAutoFit/>
            </a:bodyPr>
            <a:lstStyle/>
            <a:p>
              <a:pPr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上学期以及短学期专门进行的数据库方面的训练，所以在后端和数据库的操作上不需要太多的时间，由于Axure RP软件是我们刚刚接触到的，所以需要我们小组成员进一步的去学习这个软件的使用，HTML5语言是本学期我们正在学习的，充分利用课堂时间学好这一门技术，还有小组的开会集训同时提高小组成员的能力，以加快软件开发进度。</a:t>
              </a:r>
            </a:p>
          </p:txBody>
        </p:sp>
        <p:sp>
          <p:nvSpPr>
            <p:cNvPr id="35" name="TextBox 29"/>
            <p:cNvSpPr txBox="1"/>
            <p:nvPr/>
          </p:nvSpPr>
          <p:spPr>
            <a:xfrm>
              <a:off x="8633669" y="2306010"/>
              <a:ext cx="1279218" cy="89427"/>
            </a:xfrm>
            <a:prstGeom prst="rect">
              <a:avLst/>
            </a:prstGeom>
            <a:noFill/>
          </p:spPr>
          <p:txBody>
            <a:bodyPr wrap="square" lIns="0" tIns="0" rIns="0" bIns="0" rtlCol="0">
              <a:spAutoFit/>
            </a:bodyPr>
            <a:lstStyle/>
            <a:p>
              <a:pPr>
                <a:lnSpc>
                  <a:spcPct val="120000"/>
                </a:lnSpc>
              </a:pPr>
              <a:r>
                <a:rPr lang="zh-CN" altLang="en-GB"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培训计划</a:t>
              </a:r>
            </a:p>
          </p:txBody>
        </p:sp>
      </p:grpSp>
      <p:sp>
        <p:nvSpPr>
          <p:cNvPr id="32"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42"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09436" y="2440153"/>
            <a:ext cx="4824537" cy="4792299"/>
            <a:chOff x="1134282" y="1929437"/>
            <a:chExt cx="4961718" cy="4928563"/>
          </a:xfrm>
        </p:grpSpPr>
        <p:sp>
          <p:nvSpPr>
            <p:cNvPr id="6" name="Freeform 5"/>
            <p:cNvSpPr/>
            <p:nvPr/>
          </p:nvSpPr>
          <p:spPr bwMode="auto">
            <a:xfrm>
              <a:off x="1912099" y="4596238"/>
              <a:ext cx="936427" cy="960622"/>
            </a:xfrm>
            <a:custGeom>
              <a:avLst/>
              <a:gdLst>
                <a:gd name="T0" fmla="*/ 419 w 442"/>
                <a:gd name="T1" fmla="*/ 163 h 453"/>
                <a:gd name="T2" fmla="*/ 166 w 442"/>
                <a:gd name="T3" fmla="*/ 33 h 453"/>
                <a:gd name="T4" fmla="*/ 34 w 442"/>
                <a:gd name="T5" fmla="*/ 285 h 453"/>
                <a:gd name="T6" fmla="*/ 286 w 442"/>
                <a:gd name="T7" fmla="*/ 415 h 453"/>
                <a:gd name="T8" fmla="*/ 299 w 442"/>
                <a:gd name="T9" fmla="*/ 410 h 453"/>
                <a:gd name="T10" fmla="*/ 391 w 442"/>
                <a:gd name="T11" fmla="*/ 453 h 453"/>
                <a:gd name="T12" fmla="*/ 373 w 442"/>
                <a:gd name="T13" fmla="*/ 361 h 453"/>
                <a:gd name="T14" fmla="*/ 419 w 442"/>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 h="453">
                  <a:moveTo>
                    <a:pt x="419" y="163"/>
                  </a:moveTo>
                  <a:cubicBezTo>
                    <a:pt x="386" y="58"/>
                    <a:pt x="273" y="0"/>
                    <a:pt x="166" y="33"/>
                  </a:cubicBezTo>
                  <a:cubicBezTo>
                    <a:pt x="60" y="67"/>
                    <a:pt x="0" y="180"/>
                    <a:pt x="34" y="285"/>
                  </a:cubicBezTo>
                  <a:cubicBezTo>
                    <a:pt x="67" y="390"/>
                    <a:pt x="180" y="448"/>
                    <a:pt x="286" y="415"/>
                  </a:cubicBezTo>
                  <a:cubicBezTo>
                    <a:pt x="291" y="413"/>
                    <a:pt x="295" y="412"/>
                    <a:pt x="299" y="410"/>
                  </a:cubicBezTo>
                  <a:cubicBezTo>
                    <a:pt x="391" y="453"/>
                    <a:pt x="391" y="453"/>
                    <a:pt x="391" y="453"/>
                  </a:cubicBezTo>
                  <a:cubicBezTo>
                    <a:pt x="373" y="361"/>
                    <a:pt x="373" y="361"/>
                    <a:pt x="373" y="361"/>
                  </a:cubicBezTo>
                  <a:cubicBezTo>
                    <a:pt x="421" y="309"/>
                    <a:pt x="442" y="235"/>
                    <a:pt x="419" y="163"/>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bwMode="auto">
            <a:xfrm>
              <a:off x="4101276" y="3967173"/>
              <a:ext cx="848609" cy="905064"/>
            </a:xfrm>
            <a:custGeom>
              <a:avLst/>
              <a:gdLst>
                <a:gd name="T0" fmla="*/ 327 w 400"/>
                <a:gd name="T1" fmla="*/ 333 h 427"/>
                <a:gd name="T2" fmla="*/ 330 w 400"/>
                <a:gd name="T3" fmla="*/ 76 h 427"/>
                <a:gd name="T4" fmla="*/ 74 w 400"/>
                <a:gd name="T5" fmla="*/ 70 h 427"/>
                <a:gd name="T6" fmla="*/ 70 w 400"/>
                <a:gd name="T7" fmla="*/ 326 h 427"/>
                <a:gd name="T8" fmla="*/ 79 w 400"/>
                <a:gd name="T9" fmla="*/ 335 h 427"/>
                <a:gd name="T10" fmla="*/ 81 w 400"/>
                <a:gd name="T11" fmla="*/ 427 h 427"/>
                <a:gd name="T12" fmla="*/ 149 w 400"/>
                <a:gd name="T13" fmla="*/ 375 h 427"/>
                <a:gd name="T14" fmla="*/ 327 w 400"/>
                <a:gd name="T15" fmla="*/ 333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7">
                  <a:moveTo>
                    <a:pt x="327" y="333"/>
                  </a:moveTo>
                  <a:cubicBezTo>
                    <a:pt x="399" y="263"/>
                    <a:pt x="400" y="149"/>
                    <a:pt x="330" y="76"/>
                  </a:cubicBezTo>
                  <a:cubicBezTo>
                    <a:pt x="260" y="3"/>
                    <a:pt x="145" y="0"/>
                    <a:pt x="74" y="70"/>
                  </a:cubicBezTo>
                  <a:cubicBezTo>
                    <a:pt x="2" y="139"/>
                    <a:pt x="0" y="254"/>
                    <a:pt x="70" y="326"/>
                  </a:cubicBezTo>
                  <a:cubicBezTo>
                    <a:pt x="73" y="329"/>
                    <a:pt x="76" y="332"/>
                    <a:pt x="79" y="335"/>
                  </a:cubicBezTo>
                  <a:cubicBezTo>
                    <a:pt x="81" y="427"/>
                    <a:pt x="81" y="427"/>
                    <a:pt x="81" y="427"/>
                  </a:cubicBezTo>
                  <a:cubicBezTo>
                    <a:pt x="149" y="375"/>
                    <a:pt x="149" y="375"/>
                    <a:pt x="149" y="375"/>
                  </a:cubicBezTo>
                  <a:cubicBezTo>
                    <a:pt x="210" y="393"/>
                    <a:pt x="278" y="380"/>
                    <a:pt x="327" y="333"/>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p:nvPr/>
          </p:nvSpPr>
          <p:spPr bwMode="auto">
            <a:xfrm>
              <a:off x="1180879" y="4537095"/>
              <a:ext cx="714193" cy="733012"/>
            </a:xfrm>
            <a:custGeom>
              <a:avLst/>
              <a:gdLst>
                <a:gd name="T0" fmla="*/ 305 w 337"/>
                <a:gd name="T1" fmla="*/ 93 h 346"/>
                <a:gd name="T2" fmla="*/ 96 w 337"/>
                <a:gd name="T3" fmla="*/ 43 h 346"/>
                <a:gd name="T4" fmla="*/ 44 w 337"/>
                <a:gd name="T5" fmla="*/ 252 h 346"/>
                <a:gd name="T6" fmla="*/ 253 w 337"/>
                <a:gd name="T7" fmla="*/ 302 h 346"/>
                <a:gd name="T8" fmla="*/ 261 w 337"/>
                <a:gd name="T9" fmla="*/ 296 h 346"/>
                <a:gd name="T10" fmla="*/ 337 w 337"/>
                <a:gd name="T11" fmla="*/ 311 h 346"/>
                <a:gd name="T12" fmla="*/ 307 w 337"/>
                <a:gd name="T13" fmla="*/ 246 h 346"/>
                <a:gd name="T14" fmla="*/ 305 w 337"/>
                <a:gd name="T15" fmla="*/ 93 h 3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46">
                  <a:moveTo>
                    <a:pt x="305" y="93"/>
                  </a:moveTo>
                  <a:cubicBezTo>
                    <a:pt x="262" y="22"/>
                    <a:pt x="168" y="0"/>
                    <a:pt x="96" y="43"/>
                  </a:cubicBezTo>
                  <a:cubicBezTo>
                    <a:pt x="24" y="87"/>
                    <a:pt x="0" y="181"/>
                    <a:pt x="44" y="252"/>
                  </a:cubicBezTo>
                  <a:cubicBezTo>
                    <a:pt x="87" y="323"/>
                    <a:pt x="181" y="346"/>
                    <a:pt x="253" y="302"/>
                  </a:cubicBezTo>
                  <a:cubicBezTo>
                    <a:pt x="256" y="300"/>
                    <a:pt x="259" y="298"/>
                    <a:pt x="261" y="296"/>
                  </a:cubicBezTo>
                  <a:cubicBezTo>
                    <a:pt x="337" y="311"/>
                    <a:pt x="337" y="311"/>
                    <a:pt x="337" y="311"/>
                  </a:cubicBezTo>
                  <a:cubicBezTo>
                    <a:pt x="307" y="246"/>
                    <a:pt x="307" y="246"/>
                    <a:pt x="307" y="246"/>
                  </a:cubicBezTo>
                  <a:cubicBezTo>
                    <a:pt x="333" y="200"/>
                    <a:pt x="334" y="142"/>
                    <a:pt x="305" y="93"/>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p:nvPr/>
          </p:nvSpPr>
          <p:spPr bwMode="auto">
            <a:xfrm>
              <a:off x="2827915" y="2781630"/>
              <a:ext cx="807388" cy="896998"/>
            </a:xfrm>
            <a:custGeom>
              <a:avLst/>
              <a:gdLst>
                <a:gd name="T0" fmla="*/ 348 w 381"/>
                <a:gd name="T1" fmla="*/ 249 h 423"/>
                <a:gd name="T2" fmla="*/ 250 w 381"/>
                <a:gd name="T3" fmla="*/ 33 h 423"/>
                <a:gd name="T4" fmla="*/ 33 w 381"/>
                <a:gd name="T5" fmla="*/ 128 h 423"/>
                <a:gd name="T6" fmla="*/ 131 w 381"/>
                <a:gd name="T7" fmla="*/ 344 h 423"/>
                <a:gd name="T8" fmla="*/ 141 w 381"/>
                <a:gd name="T9" fmla="*/ 348 h 423"/>
                <a:gd name="T10" fmla="*/ 179 w 381"/>
                <a:gd name="T11" fmla="*/ 423 h 423"/>
                <a:gd name="T12" fmla="*/ 215 w 381"/>
                <a:gd name="T13" fmla="*/ 354 h 423"/>
                <a:gd name="T14" fmla="*/ 348 w 381"/>
                <a:gd name="T15" fmla="*/ 249 h 4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423">
                  <a:moveTo>
                    <a:pt x="348" y="249"/>
                  </a:moveTo>
                  <a:cubicBezTo>
                    <a:pt x="381" y="163"/>
                    <a:pt x="337" y="66"/>
                    <a:pt x="250" y="33"/>
                  </a:cubicBezTo>
                  <a:cubicBezTo>
                    <a:pt x="163" y="0"/>
                    <a:pt x="66" y="42"/>
                    <a:pt x="33" y="128"/>
                  </a:cubicBezTo>
                  <a:cubicBezTo>
                    <a:pt x="0" y="214"/>
                    <a:pt x="44" y="311"/>
                    <a:pt x="131" y="344"/>
                  </a:cubicBezTo>
                  <a:cubicBezTo>
                    <a:pt x="134" y="345"/>
                    <a:pt x="138" y="347"/>
                    <a:pt x="141" y="348"/>
                  </a:cubicBezTo>
                  <a:cubicBezTo>
                    <a:pt x="179" y="423"/>
                    <a:pt x="179" y="423"/>
                    <a:pt x="179" y="423"/>
                  </a:cubicBezTo>
                  <a:cubicBezTo>
                    <a:pt x="215" y="354"/>
                    <a:pt x="215" y="354"/>
                    <a:pt x="215" y="354"/>
                  </a:cubicBezTo>
                  <a:cubicBezTo>
                    <a:pt x="274" y="345"/>
                    <a:pt x="325" y="307"/>
                    <a:pt x="348" y="249"/>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p:nvPr/>
          </p:nvSpPr>
          <p:spPr bwMode="auto">
            <a:xfrm>
              <a:off x="2266059" y="3674148"/>
              <a:ext cx="964206" cy="1078907"/>
            </a:xfrm>
            <a:custGeom>
              <a:avLst/>
              <a:gdLst>
                <a:gd name="T0" fmla="*/ 449 w 455"/>
                <a:gd name="T1" fmla="*/ 209 h 509"/>
                <a:gd name="T2" fmla="*/ 212 w 455"/>
                <a:gd name="T3" fmla="*/ 10 h 509"/>
                <a:gd name="T4" fmla="*/ 10 w 455"/>
                <a:gd name="T5" fmla="*/ 244 h 509"/>
                <a:gd name="T6" fmla="*/ 247 w 455"/>
                <a:gd name="T7" fmla="*/ 443 h 509"/>
                <a:gd name="T8" fmla="*/ 261 w 455"/>
                <a:gd name="T9" fmla="*/ 441 h 509"/>
                <a:gd name="T10" fmla="*/ 349 w 455"/>
                <a:gd name="T11" fmla="*/ 509 h 509"/>
                <a:gd name="T12" fmla="*/ 352 w 455"/>
                <a:gd name="T13" fmla="*/ 407 h 509"/>
                <a:gd name="T14" fmla="*/ 449 w 455"/>
                <a:gd name="T15" fmla="*/ 209 h 5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09">
                  <a:moveTo>
                    <a:pt x="449" y="209"/>
                  </a:moveTo>
                  <a:cubicBezTo>
                    <a:pt x="439" y="89"/>
                    <a:pt x="333" y="0"/>
                    <a:pt x="212" y="10"/>
                  </a:cubicBezTo>
                  <a:cubicBezTo>
                    <a:pt x="91" y="19"/>
                    <a:pt x="0" y="124"/>
                    <a:pt x="10" y="244"/>
                  </a:cubicBezTo>
                  <a:cubicBezTo>
                    <a:pt x="20" y="364"/>
                    <a:pt x="126" y="453"/>
                    <a:pt x="247" y="443"/>
                  </a:cubicBezTo>
                  <a:cubicBezTo>
                    <a:pt x="252" y="443"/>
                    <a:pt x="257" y="442"/>
                    <a:pt x="261" y="441"/>
                  </a:cubicBezTo>
                  <a:cubicBezTo>
                    <a:pt x="349" y="509"/>
                    <a:pt x="349" y="509"/>
                    <a:pt x="349" y="509"/>
                  </a:cubicBezTo>
                  <a:cubicBezTo>
                    <a:pt x="352" y="407"/>
                    <a:pt x="352" y="407"/>
                    <a:pt x="352" y="407"/>
                  </a:cubicBezTo>
                  <a:cubicBezTo>
                    <a:pt x="416" y="364"/>
                    <a:pt x="455" y="290"/>
                    <a:pt x="449" y="209"/>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p:nvPr/>
          </p:nvSpPr>
          <p:spPr bwMode="auto">
            <a:xfrm>
              <a:off x="4743782" y="2536098"/>
              <a:ext cx="1049335" cy="1133569"/>
            </a:xfrm>
            <a:custGeom>
              <a:avLst/>
              <a:gdLst>
                <a:gd name="T0" fmla="*/ 421 w 495"/>
                <a:gd name="T1" fmla="*/ 382 h 535"/>
                <a:gd name="T2" fmla="*/ 382 w 495"/>
                <a:gd name="T3" fmla="*/ 75 h 535"/>
                <a:gd name="T4" fmla="*/ 74 w 495"/>
                <a:gd name="T5" fmla="*/ 111 h 535"/>
                <a:gd name="T6" fmla="*/ 114 w 495"/>
                <a:gd name="T7" fmla="*/ 418 h 535"/>
                <a:gd name="T8" fmla="*/ 126 w 495"/>
                <a:gd name="T9" fmla="*/ 426 h 535"/>
                <a:gd name="T10" fmla="*/ 144 w 495"/>
                <a:gd name="T11" fmla="*/ 535 h 535"/>
                <a:gd name="T12" fmla="*/ 216 w 495"/>
                <a:gd name="T13" fmla="*/ 462 h 535"/>
                <a:gd name="T14" fmla="*/ 421 w 495"/>
                <a:gd name="T15" fmla="*/ 382 h 5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535">
                  <a:moveTo>
                    <a:pt x="421" y="382"/>
                  </a:moveTo>
                  <a:cubicBezTo>
                    <a:pt x="495" y="287"/>
                    <a:pt x="478" y="150"/>
                    <a:pt x="382" y="75"/>
                  </a:cubicBezTo>
                  <a:cubicBezTo>
                    <a:pt x="286" y="0"/>
                    <a:pt x="148" y="16"/>
                    <a:pt x="74" y="111"/>
                  </a:cubicBezTo>
                  <a:cubicBezTo>
                    <a:pt x="0" y="205"/>
                    <a:pt x="18" y="343"/>
                    <a:pt x="114" y="418"/>
                  </a:cubicBezTo>
                  <a:cubicBezTo>
                    <a:pt x="118" y="421"/>
                    <a:pt x="122" y="424"/>
                    <a:pt x="126" y="426"/>
                  </a:cubicBezTo>
                  <a:cubicBezTo>
                    <a:pt x="144" y="535"/>
                    <a:pt x="144" y="535"/>
                    <a:pt x="144" y="535"/>
                  </a:cubicBezTo>
                  <a:cubicBezTo>
                    <a:pt x="216" y="462"/>
                    <a:pt x="216" y="462"/>
                    <a:pt x="216" y="462"/>
                  </a:cubicBezTo>
                  <a:cubicBezTo>
                    <a:pt x="291" y="474"/>
                    <a:pt x="371" y="446"/>
                    <a:pt x="421" y="382"/>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1"/>
            <p:cNvSpPr/>
            <p:nvPr/>
          </p:nvSpPr>
          <p:spPr bwMode="auto">
            <a:xfrm>
              <a:off x="5040392" y="3557655"/>
              <a:ext cx="1055608" cy="1013492"/>
            </a:xfrm>
            <a:custGeom>
              <a:avLst/>
              <a:gdLst>
                <a:gd name="T0" fmla="*/ 314 w 498"/>
                <a:gd name="T1" fmla="*/ 456 h 478"/>
                <a:gd name="T2" fmla="*/ 465 w 498"/>
                <a:gd name="T3" fmla="*/ 186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4"/>
                    <a:pt x="498" y="304"/>
                    <a:pt x="465" y="186"/>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12"/>
            <p:cNvSpPr/>
            <p:nvPr/>
          </p:nvSpPr>
          <p:spPr bwMode="auto">
            <a:xfrm>
              <a:off x="1757073" y="2694708"/>
              <a:ext cx="1091453" cy="1019765"/>
            </a:xfrm>
            <a:custGeom>
              <a:avLst/>
              <a:gdLst>
                <a:gd name="T0" fmla="*/ 396 w 515"/>
                <a:gd name="T1" fmla="*/ 85 h 481"/>
                <a:gd name="T2" fmla="*/ 87 w 515"/>
                <a:gd name="T3" fmla="*/ 87 h 481"/>
                <a:gd name="T4" fmla="*/ 85 w 515"/>
                <a:gd name="T5" fmla="*/ 396 h 481"/>
                <a:gd name="T6" fmla="*/ 395 w 515"/>
                <a:gd name="T7" fmla="*/ 394 h 481"/>
                <a:gd name="T8" fmla="*/ 405 w 515"/>
                <a:gd name="T9" fmla="*/ 384 h 481"/>
                <a:gd name="T10" fmla="*/ 515 w 515"/>
                <a:gd name="T11" fmla="*/ 378 h 481"/>
                <a:gd name="T12" fmla="*/ 451 w 515"/>
                <a:gd name="T13" fmla="*/ 299 h 481"/>
                <a:gd name="T14" fmla="*/ 396 w 515"/>
                <a:gd name="T15" fmla="*/ 85 h 4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481">
                  <a:moveTo>
                    <a:pt x="396" y="85"/>
                  </a:moveTo>
                  <a:cubicBezTo>
                    <a:pt x="311" y="0"/>
                    <a:pt x="173" y="1"/>
                    <a:pt x="87" y="87"/>
                  </a:cubicBezTo>
                  <a:cubicBezTo>
                    <a:pt x="1" y="173"/>
                    <a:pt x="0" y="312"/>
                    <a:pt x="85" y="396"/>
                  </a:cubicBezTo>
                  <a:cubicBezTo>
                    <a:pt x="170" y="481"/>
                    <a:pt x="309" y="480"/>
                    <a:pt x="395" y="394"/>
                  </a:cubicBezTo>
                  <a:cubicBezTo>
                    <a:pt x="398" y="391"/>
                    <a:pt x="402" y="387"/>
                    <a:pt x="405" y="384"/>
                  </a:cubicBezTo>
                  <a:cubicBezTo>
                    <a:pt x="515" y="378"/>
                    <a:pt x="515" y="378"/>
                    <a:pt x="515" y="378"/>
                  </a:cubicBezTo>
                  <a:cubicBezTo>
                    <a:pt x="451" y="299"/>
                    <a:pt x="451" y="299"/>
                    <a:pt x="451" y="299"/>
                  </a:cubicBezTo>
                  <a:cubicBezTo>
                    <a:pt x="472" y="225"/>
                    <a:pt x="454" y="143"/>
                    <a:pt x="396" y="85"/>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3"/>
            <p:cNvSpPr/>
            <p:nvPr/>
          </p:nvSpPr>
          <p:spPr bwMode="auto">
            <a:xfrm>
              <a:off x="4619224" y="4537095"/>
              <a:ext cx="1051128" cy="1015284"/>
            </a:xfrm>
            <a:custGeom>
              <a:avLst/>
              <a:gdLst>
                <a:gd name="T0" fmla="*/ 315 w 496"/>
                <a:gd name="T1" fmla="*/ 456 h 479"/>
                <a:gd name="T2" fmla="*/ 461 w 496"/>
                <a:gd name="T3" fmla="*/ 183 h 479"/>
                <a:gd name="T4" fmla="*/ 190 w 496"/>
                <a:gd name="T5" fmla="*/ 34 h 479"/>
                <a:gd name="T6" fmla="*/ 44 w 496"/>
                <a:gd name="T7" fmla="*/ 306 h 479"/>
                <a:gd name="T8" fmla="*/ 49 w 496"/>
                <a:gd name="T9" fmla="*/ 320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1" y="183"/>
                  </a:cubicBezTo>
                  <a:cubicBezTo>
                    <a:pt x="427" y="67"/>
                    <a:pt x="306" y="0"/>
                    <a:pt x="190" y="34"/>
                  </a:cubicBezTo>
                  <a:cubicBezTo>
                    <a:pt x="75" y="68"/>
                    <a:pt x="10" y="190"/>
                    <a:pt x="44" y="306"/>
                  </a:cubicBezTo>
                  <a:cubicBezTo>
                    <a:pt x="45" y="311"/>
                    <a:pt x="47" y="316"/>
                    <a:pt x="49" y="320"/>
                  </a:cubicBezTo>
                  <a:cubicBezTo>
                    <a:pt x="0" y="420"/>
                    <a:pt x="0" y="420"/>
                    <a:pt x="0" y="420"/>
                  </a:cubicBezTo>
                  <a:cubicBezTo>
                    <a:pt x="101" y="402"/>
                    <a:pt x="101" y="402"/>
                    <a:pt x="101" y="402"/>
                  </a:cubicBezTo>
                  <a:cubicBezTo>
                    <a:pt x="156" y="456"/>
                    <a:pt x="237" y="479"/>
                    <a:pt x="315" y="456"/>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4"/>
            <p:cNvSpPr/>
            <p:nvPr/>
          </p:nvSpPr>
          <p:spPr bwMode="auto">
            <a:xfrm>
              <a:off x="3232953" y="3644577"/>
              <a:ext cx="734804" cy="833375"/>
            </a:xfrm>
            <a:custGeom>
              <a:avLst/>
              <a:gdLst>
                <a:gd name="T0" fmla="*/ 329 w 347"/>
                <a:gd name="T1" fmla="*/ 206 h 393"/>
                <a:gd name="T2" fmla="*/ 207 w 347"/>
                <a:gd name="T3" fmla="*/ 19 h 393"/>
                <a:gd name="T4" fmla="*/ 19 w 347"/>
                <a:gd name="T5" fmla="*/ 139 h 393"/>
                <a:gd name="T6" fmla="*/ 141 w 347"/>
                <a:gd name="T7" fmla="*/ 326 h 393"/>
                <a:gd name="T8" fmla="*/ 151 w 347"/>
                <a:gd name="T9" fmla="*/ 328 h 393"/>
                <a:gd name="T10" fmla="*/ 198 w 347"/>
                <a:gd name="T11" fmla="*/ 393 h 393"/>
                <a:gd name="T12" fmla="*/ 221 w 347"/>
                <a:gd name="T13" fmla="*/ 323 h 393"/>
                <a:gd name="T14" fmla="*/ 329 w 347"/>
                <a:gd name="T15" fmla="*/ 206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7" h="393">
                  <a:moveTo>
                    <a:pt x="329" y="206"/>
                  </a:moveTo>
                  <a:cubicBezTo>
                    <a:pt x="347" y="121"/>
                    <a:pt x="293" y="37"/>
                    <a:pt x="207" y="19"/>
                  </a:cubicBezTo>
                  <a:cubicBezTo>
                    <a:pt x="121" y="0"/>
                    <a:pt x="37" y="54"/>
                    <a:pt x="19" y="139"/>
                  </a:cubicBezTo>
                  <a:cubicBezTo>
                    <a:pt x="0" y="224"/>
                    <a:pt x="55" y="307"/>
                    <a:pt x="141" y="326"/>
                  </a:cubicBezTo>
                  <a:cubicBezTo>
                    <a:pt x="144" y="327"/>
                    <a:pt x="148" y="327"/>
                    <a:pt x="151" y="328"/>
                  </a:cubicBezTo>
                  <a:cubicBezTo>
                    <a:pt x="198" y="393"/>
                    <a:pt x="198" y="393"/>
                    <a:pt x="198" y="393"/>
                  </a:cubicBezTo>
                  <a:cubicBezTo>
                    <a:pt x="221" y="323"/>
                    <a:pt x="221" y="323"/>
                    <a:pt x="221" y="323"/>
                  </a:cubicBezTo>
                  <a:cubicBezTo>
                    <a:pt x="274" y="307"/>
                    <a:pt x="317" y="263"/>
                    <a:pt x="329" y="20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p:nvPr/>
          </p:nvSpPr>
          <p:spPr bwMode="auto">
            <a:xfrm>
              <a:off x="1134282" y="3061214"/>
              <a:ext cx="602181" cy="608454"/>
            </a:xfrm>
            <a:custGeom>
              <a:avLst/>
              <a:gdLst>
                <a:gd name="T0" fmla="*/ 249 w 284"/>
                <a:gd name="T1" fmla="*/ 73 h 287"/>
                <a:gd name="T2" fmla="*/ 74 w 284"/>
                <a:gd name="T3" fmla="*/ 39 h 287"/>
                <a:gd name="T4" fmla="*/ 39 w 284"/>
                <a:gd name="T5" fmla="*/ 215 h 287"/>
                <a:gd name="T6" fmla="*/ 214 w 284"/>
                <a:gd name="T7" fmla="*/ 248 h 287"/>
                <a:gd name="T8" fmla="*/ 221 w 284"/>
                <a:gd name="T9" fmla="*/ 243 h 287"/>
                <a:gd name="T10" fmla="*/ 284 w 284"/>
                <a:gd name="T11" fmla="*/ 252 h 287"/>
                <a:gd name="T12" fmla="*/ 257 w 284"/>
                <a:gd name="T13" fmla="*/ 200 h 287"/>
                <a:gd name="T14" fmla="*/ 249 w 284"/>
                <a:gd name="T15" fmla="*/ 73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287">
                  <a:moveTo>
                    <a:pt x="249" y="73"/>
                  </a:moveTo>
                  <a:cubicBezTo>
                    <a:pt x="211" y="15"/>
                    <a:pt x="132" y="0"/>
                    <a:pt x="74" y="39"/>
                  </a:cubicBezTo>
                  <a:cubicBezTo>
                    <a:pt x="16" y="79"/>
                    <a:pt x="0" y="157"/>
                    <a:pt x="39" y="215"/>
                  </a:cubicBezTo>
                  <a:cubicBezTo>
                    <a:pt x="77" y="272"/>
                    <a:pt x="156" y="287"/>
                    <a:pt x="214" y="248"/>
                  </a:cubicBezTo>
                  <a:cubicBezTo>
                    <a:pt x="217" y="246"/>
                    <a:pt x="219" y="245"/>
                    <a:pt x="221" y="243"/>
                  </a:cubicBezTo>
                  <a:cubicBezTo>
                    <a:pt x="284" y="252"/>
                    <a:pt x="284" y="252"/>
                    <a:pt x="284" y="252"/>
                  </a:cubicBezTo>
                  <a:cubicBezTo>
                    <a:pt x="257" y="200"/>
                    <a:pt x="257" y="200"/>
                    <a:pt x="257" y="200"/>
                  </a:cubicBezTo>
                  <a:cubicBezTo>
                    <a:pt x="277" y="161"/>
                    <a:pt x="276" y="112"/>
                    <a:pt x="249" y="73"/>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p:nvPr/>
          </p:nvSpPr>
          <p:spPr bwMode="auto">
            <a:xfrm>
              <a:off x="2391513" y="1989476"/>
              <a:ext cx="821726" cy="919401"/>
            </a:xfrm>
            <a:custGeom>
              <a:avLst/>
              <a:gdLst>
                <a:gd name="T0" fmla="*/ 359 w 388"/>
                <a:gd name="T1" fmla="*/ 245 h 434"/>
                <a:gd name="T2" fmla="*/ 246 w 388"/>
                <a:gd name="T3" fmla="*/ 29 h 434"/>
                <a:gd name="T4" fmla="*/ 29 w 388"/>
                <a:gd name="T5" fmla="*/ 139 h 434"/>
                <a:gd name="T6" fmla="*/ 142 w 388"/>
                <a:gd name="T7" fmla="*/ 355 h 434"/>
                <a:gd name="T8" fmla="*/ 153 w 388"/>
                <a:gd name="T9" fmla="*/ 359 h 434"/>
                <a:gd name="T10" fmla="*/ 196 w 388"/>
                <a:gd name="T11" fmla="*/ 434 h 434"/>
                <a:gd name="T12" fmla="*/ 229 w 388"/>
                <a:gd name="T13" fmla="*/ 361 h 434"/>
                <a:gd name="T14" fmla="*/ 359 w 388"/>
                <a:gd name="T15" fmla="*/ 245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434">
                  <a:moveTo>
                    <a:pt x="359" y="245"/>
                  </a:moveTo>
                  <a:cubicBezTo>
                    <a:pt x="388" y="155"/>
                    <a:pt x="338" y="58"/>
                    <a:pt x="246" y="29"/>
                  </a:cubicBezTo>
                  <a:cubicBezTo>
                    <a:pt x="155" y="0"/>
                    <a:pt x="58" y="49"/>
                    <a:pt x="29" y="139"/>
                  </a:cubicBezTo>
                  <a:cubicBezTo>
                    <a:pt x="0" y="229"/>
                    <a:pt x="50" y="326"/>
                    <a:pt x="142" y="355"/>
                  </a:cubicBezTo>
                  <a:cubicBezTo>
                    <a:pt x="145" y="357"/>
                    <a:pt x="149" y="358"/>
                    <a:pt x="153" y="359"/>
                  </a:cubicBezTo>
                  <a:cubicBezTo>
                    <a:pt x="196" y="434"/>
                    <a:pt x="196" y="434"/>
                    <a:pt x="196" y="434"/>
                  </a:cubicBezTo>
                  <a:cubicBezTo>
                    <a:pt x="229" y="361"/>
                    <a:pt x="229" y="361"/>
                    <a:pt x="229" y="361"/>
                  </a:cubicBezTo>
                  <a:cubicBezTo>
                    <a:pt x="288" y="349"/>
                    <a:pt x="340" y="306"/>
                    <a:pt x="359" y="245"/>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p:nvPr/>
          </p:nvSpPr>
          <p:spPr bwMode="auto">
            <a:xfrm>
              <a:off x="3768822" y="2891851"/>
              <a:ext cx="1053816" cy="1145219"/>
            </a:xfrm>
            <a:custGeom>
              <a:avLst/>
              <a:gdLst>
                <a:gd name="T0" fmla="*/ 427 w 497"/>
                <a:gd name="T1" fmla="*/ 376 h 540"/>
                <a:gd name="T2" fmla="*/ 376 w 497"/>
                <a:gd name="T3" fmla="*/ 71 h 540"/>
                <a:gd name="T4" fmla="*/ 70 w 497"/>
                <a:gd name="T5" fmla="*/ 118 h 540"/>
                <a:gd name="T6" fmla="*/ 121 w 497"/>
                <a:gd name="T7" fmla="*/ 423 h 540"/>
                <a:gd name="T8" fmla="*/ 133 w 497"/>
                <a:gd name="T9" fmla="*/ 432 h 540"/>
                <a:gd name="T10" fmla="*/ 155 w 497"/>
                <a:gd name="T11" fmla="*/ 540 h 540"/>
                <a:gd name="T12" fmla="*/ 224 w 497"/>
                <a:gd name="T13" fmla="*/ 464 h 540"/>
                <a:gd name="T14" fmla="*/ 427 w 497"/>
                <a:gd name="T15" fmla="*/ 376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540">
                  <a:moveTo>
                    <a:pt x="427" y="376"/>
                  </a:moveTo>
                  <a:cubicBezTo>
                    <a:pt x="497" y="279"/>
                    <a:pt x="474" y="142"/>
                    <a:pt x="376" y="71"/>
                  </a:cubicBezTo>
                  <a:cubicBezTo>
                    <a:pt x="277" y="0"/>
                    <a:pt x="140" y="21"/>
                    <a:pt x="70" y="118"/>
                  </a:cubicBezTo>
                  <a:cubicBezTo>
                    <a:pt x="0" y="216"/>
                    <a:pt x="22" y="352"/>
                    <a:pt x="121" y="423"/>
                  </a:cubicBezTo>
                  <a:cubicBezTo>
                    <a:pt x="125" y="426"/>
                    <a:pt x="129" y="429"/>
                    <a:pt x="133" y="432"/>
                  </a:cubicBezTo>
                  <a:cubicBezTo>
                    <a:pt x="155" y="540"/>
                    <a:pt x="155" y="540"/>
                    <a:pt x="155" y="540"/>
                  </a:cubicBezTo>
                  <a:cubicBezTo>
                    <a:pt x="224" y="464"/>
                    <a:pt x="224" y="464"/>
                    <a:pt x="224" y="464"/>
                  </a:cubicBezTo>
                  <a:cubicBezTo>
                    <a:pt x="300" y="473"/>
                    <a:pt x="379" y="442"/>
                    <a:pt x="427" y="376"/>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p:nvPr/>
          </p:nvSpPr>
          <p:spPr bwMode="auto">
            <a:xfrm>
              <a:off x="3266109" y="1929437"/>
              <a:ext cx="1047544" cy="1172102"/>
            </a:xfrm>
            <a:custGeom>
              <a:avLst/>
              <a:gdLst>
                <a:gd name="T0" fmla="*/ 456 w 494"/>
                <a:gd name="T1" fmla="*/ 317 h 553"/>
                <a:gd name="T2" fmla="*/ 318 w 494"/>
                <a:gd name="T3" fmla="*/ 40 h 553"/>
                <a:gd name="T4" fmla="*/ 39 w 494"/>
                <a:gd name="T5" fmla="*/ 174 h 553"/>
                <a:gd name="T6" fmla="*/ 177 w 494"/>
                <a:gd name="T7" fmla="*/ 451 h 553"/>
                <a:gd name="T8" fmla="*/ 191 w 494"/>
                <a:gd name="T9" fmla="*/ 456 h 553"/>
                <a:gd name="T10" fmla="*/ 244 w 494"/>
                <a:gd name="T11" fmla="*/ 553 h 553"/>
                <a:gd name="T12" fmla="*/ 287 w 494"/>
                <a:gd name="T13" fmla="*/ 460 h 553"/>
                <a:gd name="T14" fmla="*/ 456 w 494"/>
                <a:gd name="T15" fmla="*/ 317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3">
                  <a:moveTo>
                    <a:pt x="456" y="317"/>
                  </a:moveTo>
                  <a:cubicBezTo>
                    <a:pt x="494" y="203"/>
                    <a:pt x="433" y="79"/>
                    <a:pt x="318" y="40"/>
                  </a:cubicBezTo>
                  <a:cubicBezTo>
                    <a:pt x="203" y="0"/>
                    <a:pt x="78" y="60"/>
                    <a:pt x="39" y="174"/>
                  </a:cubicBezTo>
                  <a:cubicBezTo>
                    <a:pt x="0" y="288"/>
                    <a:pt x="62" y="412"/>
                    <a:pt x="177" y="451"/>
                  </a:cubicBezTo>
                  <a:cubicBezTo>
                    <a:pt x="181" y="453"/>
                    <a:pt x="186" y="454"/>
                    <a:pt x="191" y="456"/>
                  </a:cubicBezTo>
                  <a:cubicBezTo>
                    <a:pt x="244" y="553"/>
                    <a:pt x="244" y="553"/>
                    <a:pt x="244" y="553"/>
                  </a:cubicBezTo>
                  <a:cubicBezTo>
                    <a:pt x="287" y="460"/>
                    <a:pt x="287" y="460"/>
                    <a:pt x="287" y="460"/>
                  </a:cubicBezTo>
                  <a:cubicBezTo>
                    <a:pt x="363" y="446"/>
                    <a:pt x="429" y="394"/>
                    <a:pt x="456" y="317"/>
                  </a:cubicBezTo>
                  <a:close/>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p:nvPr/>
          </p:nvSpPr>
          <p:spPr bwMode="auto">
            <a:xfrm>
              <a:off x="1335905" y="3663395"/>
              <a:ext cx="919401" cy="931050"/>
            </a:xfrm>
            <a:custGeom>
              <a:avLst/>
              <a:gdLst>
                <a:gd name="T0" fmla="*/ 382 w 434"/>
                <a:gd name="T1" fmla="*/ 112 h 439"/>
                <a:gd name="T2" fmla="*/ 114 w 434"/>
                <a:gd name="T3" fmla="*/ 60 h 439"/>
                <a:gd name="T4" fmla="*/ 59 w 434"/>
                <a:gd name="T5" fmla="*/ 327 h 439"/>
                <a:gd name="T6" fmla="*/ 327 w 434"/>
                <a:gd name="T7" fmla="*/ 379 h 439"/>
                <a:gd name="T8" fmla="*/ 337 w 434"/>
                <a:gd name="T9" fmla="*/ 372 h 439"/>
                <a:gd name="T10" fmla="*/ 434 w 434"/>
                <a:gd name="T11" fmla="*/ 386 h 439"/>
                <a:gd name="T12" fmla="*/ 392 w 434"/>
                <a:gd name="T13" fmla="*/ 306 h 439"/>
                <a:gd name="T14" fmla="*/ 382 w 434"/>
                <a:gd name="T15" fmla="*/ 112 h 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4" h="439">
                  <a:moveTo>
                    <a:pt x="382" y="112"/>
                  </a:moveTo>
                  <a:cubicBezTo>
                    <a:pt x="323" y="23"/>
                    <a:pt x="203" y="0"/>
                    <a:pt x="114" y="60"/>
                  </a:cubicBezTo>
                  <a:cubicBezTo>
                    <a:pt x="25" y="119"/>
                    <a:pt x="0" y="239"/>
                    <a:pt x="59" y="327"/>
                  </a:cubicBezTo>
                  <a:cubicBezTo>
                    <a:pt x="118" y="415"/>
                    <a:pt x="238" y="439"/>
                    <a:pt x="327" y="379"/>
                  </a:cubicBezTo>
                  <a:cubicBezTo>
                    <a:pt x="331" y="377"/>
                    <a:pt x="334" y="374"/>
                    <a:pt x="337" y="372"/>
                  </a:cubicBezTo>
                  <a:cubicBezTo>
                    <a:pt x="434" y="386"/>
                    <a:pt x="434" y="386"/>
                    <a:pt x="434" y="386"/>
                  </a:cubicBezTo>
                  <a:cubicBezTo>
                    <a:pt x="392" y="306"/>
                    <a:pt x="392" y="306"/>
                    <a:pt x="392" y="306"/>
                  </a:cubicBezTo>
                  <a:cubicBezTo>
                    <a:pt x="423" y="246"/>
                    <a:pt x="422" y="171"/>
                    <a:pt x="382" y="112"/>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20"/>
            <p:cNvSpPr>
              <a:spLocks noEditPoints="1"/>
            </p:cNvSpPr>
            <p:nvPr/>
          </p:nvSpPr>
          <p:spPr bwMode="auto">
            <a:xfrm>
              <a:off x="3387083" y="3839927"/>
              <a:ext cx="432817" cy="351272"/>
            </a:xfrm>
            <a:custGeom>
              <a:avLst/>
              <a:gdLst>
                <a:gd name="T0" fmla="*/ 176 w 204"/>
                <a:gd name="T1" fmla="*/ 32 h 166"/>
                <a:gd name="T2" fmla="*/ 124 w 204"/>
                <a:gd name="T3" fmla="*/ 6 h 166"/>
                <a:gd name="T4" fmla="*/ 83 w 204"/>
                <a:gd name="T5" fmla="*/ 51 h 166"/>
                <a:gd name="T6" fmla="*/ 58 w 204"/>
                <a:gd name="T7" fmla="*/ 84 h 166"/>
                <a:gd name="T8" fmla="*/ 18 w 204"/>
                <a:gd name="T9" fmla="*/ 100 h 166"/>
                <a:gd name="T10" fmla="*/ 22 w 204"/>
                <a:gd name="T11" fmla="*/ 109 h 166"/>
                <a:gd name="T12" fmla="*/ 9 w 204"/>
                <a:gd name="T13" fmla="*/ 122 h 166"/>
                <a:gd name="T14" fmla="*/ 77 w 204"/>
                <a:gd name="T15" fmla="*/ 166 h 166"/>
                <a:gd name="T16" fmla="*/ 144 w 204"/>
                <a:gd name="T17" fmla="*/ 133 h 166"/>
                <a:gd name="T18" fmla="*/ 173 w 204"/>
                <a:gd name="T19" fmla="*/ 65 h 166"/>
                <a:gd name="T20" fmla="*/ 204 w 204"/>
                <a:gd name="T21" fmla="*/ 51 h 166"/>
                <a:gd name="T22" fmla="*/ 176 w 204"/>
                <a:gd name="T23" fmla="*/ 32 h 166"/>
                <a:gd name="T24" fmla="*/ 143 w 204"/>
                <a:gd name="T25" fmla="*/ 45 h 166"/>
                <a:gd name="T26" fmla="*/ 132 w 204"/>
                <a:gd name="T27" fmla="*/ 34 h 166"/>
                <a:gd name="T28" fmla="*/ 143 w 204"/>
                <a:gd name="T29" fmla="*/ 22 h 166"/>
                <a:gd name="T30" fmla="*/ 155 w 204"/>
                <a:gd name="T31" fmla="*/ 34 h 166"/>
                <a:gd name="T32" fmla="*/ 143 w 204"/>
                <a:gd name="T33" fmla="*/ 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66">
                  <a:moveTo>
                    <a:pt x="176" y="32"/>
                  </a:moveTo>
                  <a:cubicBezTo>
                    <a:pt x="169" y="11"/>
                    <a:pt x="146" y="0"/>
                    <a:pt x="124" y="6"/>
                  </a:cubicBezTo>
                  <a:cubicBezTo>
                    <a:pt x="95" y="15"/>
                    <a:pt x="83" y="51"/>
                    <a:pt x="83" y="51"/>
                  </a:cubicBezTo>
                  <a:cubicBezTo>
                    <a:pt x="78" y="63"/>
                    <a:pt x="73" y="74"/>
                    <a:pt x="58" y="84"/>
                  </a:cubicBezTo>
                  <a:cubicBezTo>
                    <a:pt x="30" y="103"/>
                    <a:pt x="1" y="49"/>
                    <a:pt x="18" y="100"/>
                  </a:cubicBezTo>
                  <a:cubicBezTo>
                    <a:pt x="19" y="103"/>
                    <a:pt x="20" y="106"/>
                    <a:pt x="22" y="109"/>
                  </a:cubicBezTo>
                  <a:cubicBezTo>
                    <a:pt x="3" y="99"/>
                    <a:pt x="0" y="98"/>
                    <a:pt x="9" y="122"/>
                  </a:cubicBezTo>
                  <a:cubicBezTo>
                    <a:pt x="18" y="150"/>
                    <a:pt x="48" y="163"/>
                    <a:pt x="77" y="166"/>
                  </a:cubicBezTo>
                  <a:cubicBezTo>
                    <a:pt x="103" y="166"/>
                    <a:pt x="132" y="159"/>
                    <a:pt x="144" y="133"/>
                  </a:cubicBezTo>
                  <a:cubicBezTo>
                    <a:pt x="152" y="114"/>
                    <a:pt x="152" y="87"/>
                    <a:pt x="173" y="65"/>
                  </a:cubicBezTo>
                  <a:cubicBezTo>
                    <a:pt x="173" y="65"/>
                    <a:pt x="186" y="53"/>
                    <a:pt x="204" y="51"/>
                  </a:cubicBezTo>
                  <a:cubicBezTo>
                    <a:pt x="180" y="50"/>
                    <a:pt x="176" y="32"/>
                    <a:pt x="176" y="32"/>
                  </a:cubicBezTo>
                  <a:close/>
                  <a:moveTo>
                    <a:pt x="143" y="45"/>
                  </a:moveTo>
                  <a:cubicBezTo>
                    <a:pt x="137" y="45"/>
                    <a:pt x="132" y="40"/>
                    <a:pt x="132" y="34"/>
                  </a:cubicBezTo>
                  <a:cubicBezTo>
                    <a:pt x="132" y="28"/>
                    <a:pt x="137" y="22"/>
                    <a:pt x="143" y="22"/>
                  </a:cubicBezTo>
                  <a:cubicBezTo>
                    <a:pt x="150" y="22"/>
                    <a:pt x="155" y="28"/>
                    <a:pt x="155" y="34"/>
                  </a:cubicBezTo>
                  <a:cubicBezTo>
                    <a:pt x="155" y="40"/>
                    <a:pt x="150" y="45"/>
                    <a:pt x="143"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4324406" y="2016358"/>
              <a:ext cx="722259" cy="741973"/>
            </a:xfrm>
            <a:custGeom>
              <a:avLst/>
              <a:gdLst>
                <a:gd name="T0" fmla="*/ 265 w 341"/>
                <a:gd name="T1" fmla="*/ 291 h 350"/>
                <a:gd name="T2" fmla="*/ 289 w 341"/>
                <a:gd name="T3" fmla="*/ 78 h 350"/>
                <a:gd name="T4" fmla="*/ 76 w 341"/>
                <a:gd name="T5" fmla="*/ 51 h 350"/>
                <a:gd name="T6" fmla="*/ 52 w 341"/>
                <a:gd name="T7" fmla="*/ 265 h 350"/>
                <a:gd name="T8" fmla="*/ 59 w 341"/>
                <a:gd name="T9" fmla="*/ 273 h 350"/>
                <a:gd name="T10" fmla="*/ 53 w 341"/>
                <a:gd name="T11" fmla="*/ 350 h 350"/>
                <a:gd name="T12" fmla="*/ 113 w 341"/>
                <a:gd name="T13" fmla="*/ 312 h 350"/>
                <a:gd name="T14" fmla="*/ 265 w 341"/>
                <a:gd name="T15" fmla="*/ 29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350">
                  <a:moveTo>
                    <a:pt x="265" y="291"/>
                  </a:moveTo>
                  <a:cubicBezTo>
                    <a:pt x="331" y="240"/>
                    <a:pt x="341" y="144"/>
                    <a:pt x="289" y="78"/>
                  </a:cubicBezTo>
                  <a:cubicBezTo>
                    <a:pt x="237" y="11"/>
                    <a:pt x="141" y="0"/>
                    <a:pt x="76" y="51"/>
                  </a:cubicBezTo>
                  <a:cubicBezTo>
                    <a:pt x="10" y="103"/>
                    <a:pt x="0" y="199"/>
                    <a:pt x="52" y="265"/>
                  </a:cubicBezTo>
                  <a:cubicBezTo>
                    <a:pt x="54" y="268"/>
                    <a:pt x="56" y="270"/>
                    <a:pt x="59" y="273"/>
                  </a:cubicBezTo>
                  <a:cubicBezTo>
                    <a:pt x="53" y="350"/>
                    <a:pt x="53" y="350"/>
                    <a:pt x="53" y="350"/>
                  </a:cubicBezTo>
                  <a:cubicBezTo>
                    <a:pt x="113" y="312"/>
                    <a:pt x="113" y="312"/>
                    <a:pt x="113" y="312"/>
                  </a:cubicBezTo>
                  <a:cubicBezTo>
                    <a:pt x="163" y="332"/>
                    <a:pt x="221" y="326"/>
                    <a:pt x="265" y="291"/>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p:nvPr/>
          </p:nvSpPr>
          <p:spPr bwMode="auto">
            <a:xfrm>
              <a:off x="4445379" y="2249345"/>
              <a:ext cx="444467" cy="237467"/>
            </a:xfrm>
            <a:custGeom>
              <a:avLst/>
              <a:gdLst>
                <a:gd name="T0" fmla="*/ 190 w 210"/>
                <a:gd name="T1" fmla="*/ 22 h 112"/>
                <a:gd name="T2" fmla="*/ 49 w 210"/>
                <a:gd name="T3" fmla="*/ 22 h 112"/>
                <a:gd name="T4" fmla="*/ 46 w 210"/>
                <a:gd name="T5" fmla="*/ 22 h 112"/>
                <a:gd name="T6" fmla="*/ 31 w 210"/>
                <a:gd name="T7" fmla="*/ 3 h 112"/>
                <a:gd name="T8" fmla="*/ 23 w 210"/>
                <a:gd name="T9" fmla="*/ 1 h 112"/>
                <a:gd name="T10" fmla="*/ 14 w 210"/>
                <a:gd name="T11" fmla="*/ 1 h 112"/>
                <a:gd name="T12" fmla="*/ 10 w 210"/>
                <a:gd name="T13" fmla="*/ 0 h 112"/>
                <a:gd name="T14" fmla="*/ 0 w 210"/>
                <a:gd name="T15" fmla="*/ 10 h 112"/>
                <a:gd name="T16" fmla="*/ 10 w 210"/>
                <a:gd name="T17" fmla="*/ 20 h 112"/>
                <a:gd name="T18" fmla="*/ 19 w 210"/>
                <a:gd name="T19" fmla="*/ 16 h 112"/>
                <a:gd name="T20" fmla="*/ 24 w 210"/>
                <a:gd name="T21" fmla="*/ 16 h 112"/>
                <a:gd name="T22" fmla="*/ 31 w 210"/>
                <a:gd name="T23" fmla="*/ 20 h 112"/>
                <a:gd name="T24" fmla="*/ 36 w 210"/>
                <a:gd name="T25" fmla="*/ 26 h 112"/>
                <a:gd name="T26" fmla="*/ 37 w 210"/>
                <a:gd name="T27" fmla="*/ 32 h 112"/>
                <a:gd name="T28" fmla="*/ 75 w 210"/>
                <a:gd name="T29" fmla="*/ 108 h 112"/>
                <a:gd name="T30" fmla="*/ 77 w 210"/>
                <a:gd name="T31" fmla="*/ 109 h 112"/>
                <a:gd name="T32" fmla="*/ 78 w 210"/>
                <a:gd name="T33" fmla="*/ 110 h 112"/>
                <a:gd name="T34" fmla="*/ 81 w 210"/>
                <a:gd name="T35" fmla="*/ 111 h 112"/>
                <a:gd name="T36" fmla="*/ 83 w 210"/>
                <a:gd name="T37" fmla="*/ 112 h 112"/>
                <a:gd name="T38" fmla="*/ 145 w 210"/>
                <a:gd name="T39" fmla="*/ 112 h 112"/>
                <a:gd name="T40" fmla="*/ 161 w 210"/>
                <a:gd name="T41" fmla="*/ 105 h 112"/>
                <a:gd name="T42" fmla="*/ 161 w 210"/>
                <a:gd name="T43" fmla="*/ 103 h 112"/>
                <a:gd name="T44" fmla="*/ 161 w 210"/>
                <a:gd name="T45" fmla="*/ 102 h 112"/>
                <a:gd name="T46" fmla="*/ 160 w 210"/>
                <a:gd name="T47" fmla="*/ 101 h 112"/>
                <a:gd name="T48" fmla="*/ 160 w 210"/>
                <a:gd name="T49" fmla="*/ 100 h 112"/>
                <a:gd name="T50" fmla="*/ 159 w 210"/>
                <a:gd name="T51" fmla="*/ 100 h 112"/>
                <a:gd name="T52" fmla="*/ 158 w 210"/>
                <a:gd name="T53" fmla="*/ 99 h 112"/>
                <a:gd name="T54" fmla="*/ 155 w 210"/>
                <a:gd name="T55" fmla="*/ 99 h 112"/>
                <a:gd name="T56" fmla="*/ 89 w 210"/>
                <a:gd name="T57" fmla="*/ 99 h 112"/>
                <a:gd name="T58" fmla="*/ 84 w 210"/>
                <a:gd name="T59" fmla="*/ 95 h 112"/>
                <a:gd name="T60" fmla="*/ 79 w 210"/>
                <a:gd name="T61" fmla="*/ 86 h 112"/>
                <a:gd name="T62" fmla="*/ 89 w 210"/>
                <a:gd name="T63" fmla="*/ 84 h 112"/>
                <a:gd name="T64" fmla="*/ 168 w 210"/>
                <a:gd name="T65" fmla="*/ 84 h 112"/>
                <a:gd name="T66" fmla="*/ 169 w 210"/>
                <a:gd name="T67" fmla="*/ 84 h 112"/>
                <a:gd name="T68" fmla="*/ 170 w 210"/>
                <a:gd name="T69" fmla="*/ 83 h 112"/>
                <a:gd name="T70" fmla="*/ 172 w 210"/>
                <a:gd name="T71" fmla="*/ 83 h 112"/>
                <a:gd name="T72" fmla="*/ 173 w 210"/>
                <a:gd name="T73" fmla="*/ 83 h 112"/>
                <a:gd name="T74" fmla="*/ 174 w 210"/>
                <a:gd name="T75" fmla="*/ 82 h 112"/>
                <a:gd name="T76" fmla="*/ 174 w 210"/>
                <a:gd name="T77" fmla="*/ 81 h 112"/>
                <a:gd name="T78" fmla="*/ 175 w 210"/>
                <a:gd name="T79" fmla="*/ 80 h 112"/>
                <a:gd name="T80" fmla="*/ 175 w 210"/>
                <a:gd name="T81" fmla="*/ 80 h 112"/>
                <a:gd name="T82" fmla="*/ 202 w 210"/>
                <a:gd name="T83" fmla="*/ 32 h 112"/>
                <a:gd name="T84" fmla="*/ 190 w 210"/>
                <a:gd name="T85"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112">
                  <a:moveTo>
                    <a:pt x="190" y="22"/>
                  </a:moveTo>
                  <a:cubicBezTo>
                    <a:pt x="49" y="22"/>
                    <a:pt x="49" y="22"/>
                    <a:pt x="49" y="22"/>
                  </a:cubicBezTo>
                  <a:cubicBezTo>
                    <a:pt x="48" y="22"/>
                    <a:pt x="47" y="22"/>
                    <a:pt x="46" y="22"/>
                  </a:cubicBezTo>
                  <a:cubicBezTo>
                    <a:pt x="31" y="3"/>
                    <a:pt x="31" y="3"/>
                    <a:pt x="31" y="3"/>
                  </a:cubicBezTo>
                  <a:cubicBezTo>
                    <a:pt x="31" y="3"/>
                    <a:pt x="29" y="1"/>
                    <a:pt x="23" y="1"/>
                  </a:cubicBezTo>
                  <a:cubicBezTo>
                    <a:pt x="20" y="1"/>
                    <a:pt x="16" y="1"/>
                    <a:pt x="14" y="1"/>
                  </a:cubicBezTo>
                  <a:cubicBezTo>
                    <a:pt x="13" y="1"/>
                    <a:pt x="11" y="0"/>
                    <a:pt x="10" y="0"/>
                  </a:cubicBezTo>
                  <a:cubicBezTo>
                    <a:pt x="5" y="0"/>
                    <a:pt x="0" y="5"/>
                    <a:pt x="0" y="10"/>
                  </a:cubicBezTo>
                  <a:cubicBezTo>
                    <a:pt x="0" y="16"/>
                    <a:pt x="5" y="20"/>
                    <a:pt x="10" y="20"/>
                  </a:cubicBezTo>
                  <a:cubicBezTo>
                    <a:pt x="14" y="20"/>
                    <a:pt x="17" y="19"/>
                    <a:pt x="19" y="16"/>
                  </a:cubicBezTo>
                  <a:cubicBezTo>
                    <a:pt x="24" y="16"/>
                    <a:pt x="24" y="16"/>
                    <a:pt x="24" y="16"/>
                  </a:cubicBezTo>
                  <a:cubicBezTo>
                    <a:pt x="24" y="16"/>
                    <a:pt x="27" y="15"/>
                    <a:pt x="31" y="20"/>
                  </a:cubicBezTo>
                  <a:cubicBezTo>
                    <a:pt x="32" y="21"/>
                    <a:pt x="34" y="24"/>
                    <a:pt x="36" y="26"/>
                  </a:cubicBezTo>
                  <a:cubicBezTo>
                    <a:pt x="36" y="28"/>
                    <a:pt x="36" y="30"/>
                    <a:pt x="37" y="32"/>
                  </a:cubicBezTo>
                  <a:cubicBezTo>
                    <a:pt x="75" y="108"/>
                    <a:pt x="75" y="108"/>
                    <a:pt x="75" y="108"/>
                  </a:cubicBezTo>
                  <a:cubicBezTo>
                    <a:pt x="77" y="109"/>
                    <a:pt x="77" y="109"/>
                    <a:pt x="77" y="109"/>
                  </a:cubicBezTo>
                  <a:cubicBezTo>
                    <a:pt x="78" y="110"/>
                    <a:pt x="78" y="110"/>
                    <a:pt x="78" y="110"/>
                  </a:cubicBezTo>
                  <a:cubicBezTo>
                    <a:pt x="81" y="111"/>
                    <a:pt x="81" y="111"/>
                    <a:pt x="81" y="111"/>
                  </a:cubicBezTo>
                  <a:cubicBezTo>
                    <a:pt x="83" y="112"/>
                    <a:pt x="83" y="112"/>
                    <a:pt x="83" y="112"/>
                  </a:cubicBezTo>
                  <a:cubicBezTo>
                    <a:pt x="145" y="112"/>
                    <a:pt x="145" y="112"/>
                    <a:pt x="145" y="112"/>
                  </a:cubicBezTo>
                  <a:cubicBezTo>
                    <a:pt x="157" y="112"/>
                    <a:pt x="161" y="108"/>
                    <a:pt x="161" y="105"/>
                  </a:cubicBezTo>
                  <a:cubicBezTo>
                    <a:pt x="161" y="103"/>
                    <a:pt x="161" y="103"/>
                    <a:pt x="161" y="103"/>
                  </a:cubicBezTo>
                  <a:cubicBezTo>
                    <a:pt x="161" y="102"/>
                    <a:pt x="161" y="102"/>
                    <a:pt x="161" y="102"/>
                  </a:cubicBezTo>
                  <a:cubicBezTo>
                    <a:pt x="160" y="101"/>
                    <a:pt x="160" y="101"/>
                    <a:pt x="160" y="101"/>
                  </a:cubicBezTo>
                  <a:cubicBezTo>
                    <a:pt x="160" y="100"/>
                    <a:pt x="160" y="100"/>
                    <a:pt x="160" y="100"/>
                  </a:cubicBezTo>
                  <a:cubicBezTo>
                    <a:pt x="159" y="100"/>
                    <a:pt x="159" y="100"/>
                    <a:pt x="159" y="100"/>
                  </a:cubicBezTo>
                  <a:cubicBezTo>
                    <a:pt x="158" y="99"/>
                    <a:pt x="158" y="99"/>
                    <a:pt x="158" y="99"/>
                  </a:cubicBezTo>
                  <a:cubicBezTo>
                    <a:pt x="155" y="99"/>
                    <a:pt x="155" y="99"/>
                    <a:pt x="155" y="99"/>
                  </a:cubicBezTo>
                  <a:cubicBezTo>
                    <a:pt x="89" y="99"/>
                    <a:pt x="89" y="99"/>
                    <a:pt x="89" y="99"/>
                  </a:cubicBezTo>
                  <a:cubicBezTo>
                    <a:pt x="89" y="99"/>
                    <a:pt x="85" y="99"/>
                    <a:pt x="84" y="95"/>
                  </a:cubicBezTo>
                  <a:cubicBezTo>
                    <a:pt x="79" y="86"/>
                    <a:pt x="79" y="86"/>
                    <a:pt x="79" y="86"/>
                  </a:cubicBezTo>
                  <a:cubicBezTo>
                    <a:pt x="79" y="84"/>
                    <a:pt x="86" y="84"/>
                    <a:pt x="89" y="84"/>
                  </a:cubicBezTo>
                  <a:cubicBezTo>
                    <a:pt x="168" y="84"/>
                    <a:pt x="168" y="84"/>
                    <a:pt x="168" y="84"/>
                  </a:cubicBezTo>
                  <a:cubicBezTo>
                    <a:pt x="169" y="84"/>
                    <a:pt x="169" y="84"/>
                    <a:pt x="169" y="84"/>
                  </a:cubicBezTo>
                  <a:cubicBezTo>
                    <a:pt x="170" y="83"/>
                    <a:pt x="170" y="83"/>
                    <a:pt x="170" y="83"/>
                  </a:cubicBezTo>
                  <a:cubicBezTo>
                    <a:pt x="172" y="83"/>
                    <a:pt x="172" y="83"/>
                    <a:pt x="172" y="83"/>
                  </a:cubicBezTo>
                  <a:cubicBezTo>
                    <a:pt x="173" y="83"/>
                    <a:pt x="173" y="83"/>
                    <a:pt x="173" y="83"/>
                  </a:cubicBezTo>
                  <a:cubicBezTo>
                    <a:pt x="174" y="82"/>
                    <a:pt x="174" y="82"/>
                    <a:pt x="174" y="82"/>
                  </a:cubicBezTo>
                  <a:cubicBezTo>
                    <a:pt x="174" y="81"/>
                    <a:pt x="174" y="81"/>
                    <a:pt x="174" y="81"/>
                  </a:cubicBezTo>
                  <a:cubicBezTo>
                    <a:pt x="175" y="80"/>
                    <a:pt x="175" y="80"/>
                    <a:pt x="175" y="80"/>
                  </a:cubicBezTo>
                  <a:cubicBezTo>
                    <a:pt x="175" y="80"/>
                    <a:pt x="175" y="80"/>
                    <a:pt x="175" y="80"/>
                  </a:cubicBezTo>
                  <a:cubicBezTo>
                    <a:pt x="202" y="32"/>
                    <a:pt x="202" y="32"/>
                    <a:pt x="202" y="32"/>
                  </a:cubicBezTo>
                  <a:cubicBezTo>
                    <a:pt x="210" y="22"/>
                    <a:pt x="204" y="22"/>
                    <a:pt x="190"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Oval 23"/>
            <p:cNvSpPr>
              <a:spLocks noChangeArrowheads="1"/>
            </p:cNvSpPr>
            <p:nvPr/>
          </p:nvSpPr>
          <p:spPr bwMode="auto">
            <a:xfrm>
              <a:off x="4614743" y="2510111"/>
              <a:ext cx="54662" cy="5555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4"/>
            <p:cNvSpPr>
              <a:spLocks noChangeArrowheads="1"/>
            </p:cNvSpPr>
            <p:nvPr/>
          </p:nvSpPr>
          <p:spPr bwMode="auto">
            <a:xfrm>
              <a:off x="4724964" y="2510111"/>
              <a:ext cx="54662" cy="5555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979457" y="2985045"/>
              <a:ext cx="194455" cy="257181"/>
            </a:xfrm>
            <a:custGeom>
              <a:avLst/>
              <a:gdLst>
                <a:gd name="T0" fmla="*/ 73 w 92"/>
                <a:gd name="T1" fmla="*/ 42 h 121"/>
                <a:gd name="T2" fmla="*/ 92 w 92"/>
                <a:gd name="T3" fmla="*/ 51 h 121"/>
                <a:gd name="T4" fmla="*/ 63 w 92"/>
                <a:gd name="T5" fmla="*/ 0 h 121"/>
                <a:gd name="T6" fmla="*/ 3 w 92"/>
                <a:gd name="T7" fmla="*/ 0 h 121"/>
                <a:gd name="T8" fmla="*/ 20 w 92"/>
                <a:gd name="T9" fmla="*/ 11 h 121"/>
                <a:gd name="T10" fmla="*/ 6 w 92"/>
                <a:gd name="T11" fmla="*/ 36 h 121"/>
                <a:gd name="T12" fmla="*/ 7 w 92"/>
                <a:gd name="T13" fmla="*/ 60 h 121"/>
                <a:gd name="T14" fmla="*/ 41 w 92"/>
                <a:gd name="T15" fmla="*/ 121 h 121"/>
                <a:gd name="T16" fmla="*/ 45 w 92"/>
                <a:gd name="T17" fmla="*/ 91 h 121"/>
                <a:gd name="T18" fmla="*/ 73 w 92"/>
                <a:gd name="T19" fmla="*/ 4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21">
                  <a:moveTo>
                    <a:pt x="73" y="42"/>
                  </a:moveTo>
                  <a:cubicBezTo>
                    <a:pt x="92" y="51"/>
                    <a:pt x="92" y="51"/>
                    <a:pt x="92" y="51"/>
                  </a:cubicBezTo>
                  <a:cubicBezTo>
                    <a:pt x="63" y="0"/>
                    <a:pt x="63" y="0"/>
                    <a:pt x="63" y="0"/>
                  </a:cubicBezTo>
                  <a:cubicBezTo>
                    <a:pt x="3" y="0"/>
                    <a:pt x="3" y="0"/>
                    <a:pt x="3" y="0"/>
                  </a:cubicBezTo>
                  <a:cubicBezTo>
                    <a:pt x="20" y="11"/>
                    <a:pt x="20" y="11"/>
                    <a:pt x="20" y="11"/>
                  </a:cubicBezTo>
                  <a:cubicBezTo>
                    <a:pt x="6" y="36"/>
                    <a:pt x="6" y="36"/>
                    <a:pt x="6" y="36"/>
                  </a:cubicBezTo>
                  <a:cubicBezTo>
                    <a:pt x="0" y="47"/>
                    <a:pt x="7" y="60"/>
                    <a:pt x="7" y="60"/>
                  </a:cubicBezTo>
                  <a:cubicBezTo>
                    <a:pt x="41" y="121"/>
                    <a:pt x="41" y="121"/>
                    <a:pt x="41" y="121"/>
                  </a:cubicBezTo>
                  <a:cubicBezTo>
                    <a:pt x="36" y="110"/>
                    <a:pt x="45" y="91"/>
                    <a:pt x="45" y="91"/>
                  </a:cubicBezTo>
                  <a:lnTo>
                    <a:pt x="73"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p:nvPr/>
          </p:nvSpPr>
          <p:spPr bwMode="auto">
            <a:xfrm>
              <a:off x="5040392" y="3174123"/>
              <a:ext cx="214169" cy="127246"/>
            </a:xfrm>
            <a:custGeom>
              <a:avLst/>
              <a:gdLst>
                <a:gd name="T0" fmla="*/ 58 w 101"/>
                <a:gd name="T1" fmla="*/ 60 h 60"/>
                <a:gd name="T2" fmla="*/ 101 w 101"/>
                <a:gd name="T3" fmla="*/ 59 h 60"/>
                <a:gd name="T4" fmla="*/ 101 w 101"/>
                <a:gd name="T5" fmla="*/ 0 h 60"/>
                <a:gd name="T6" fmla="*/ 29 w 101"/>
                <a:gd name="T7" fmla="*/ 0 h 60"/>
                <a:gd name="T8" fmla="*/ 58 w 101"/>
                <a:gd name="T9" fmla="*/ 60 h 60"/>
              </a:gdLst>
              <a:ahLst/>
              <a:cxnLst>
                <a:cxn ang="0">
                  <a:pos x="T0" y="T1"/>
                </a:cxn>
                <a:cxn ang="0">
                  <a:pos x="T2" y="T3"/>
                </a:cxn>
                <a:cxn ang="0">
                  <a:pos x="T4" y="T5"/>
                </a:cxn>
                <a:cxn ang="0">
                  <a:pos x="T6" y="T7"/>
                </a:cxn>
                <a:cxn ang="0">
                  <a:pos x="T8" y="T9"/>
                </a:cxn>
              </a:cxnLst>
              <a:rect l="0" t="0" r="r" b="b"/>
              <a:pathLst>
                <a:path w="101" h="60">
                  <a:moveTo>
                    <a:pt x="58" y="60"/>
                  </a:moveTo>
                  <a:cubicBezTo>
                    <a:pt x="101" y="59"/>
                    <a:pt x="101" y="59"/>
                    <a:pt x="101" y="59"/>
                  </a:cubicBezTo>
                  <a:cubicBezTo>
                    <a:pt x="101" y="0"/>
                    <a:pt x="101" y="0"/>
                    <a:pt x="101" y="0"/>
                  </a:cubicBezTo>
                  <a:cubicBezTo>
                    <a:pt x="29" y="0"/>
                    <a:pt x="29" y="0"/>
                    <a:pt x="29" y="0"/>
                  </a:cubicBezTo>
                  <a:cubicBezTo>
                    <a:pt x="29" y="0"/>
                    <a:pt x="0" y="54"/>
                    <a:pt x="58"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5210651" y="2775358"/>
              <a:ext cx="262558" cy="167571"/>
            </a:xfrm>
            <a:custGeom>
              <a:avLst/>
              <a:gdLst>
                <a:gd name="T0" fmla="*/ 95 w 124"/>
                <a:gd name="T1" fmla="*/ 79 h 79"/>
                <a:gd name="T2" fmla="*/ 124 w 124"/>
                <a:gd name="T3" fmla="*/ 26 h 79"/>
                <a:gd name="T4" fmla="*/ 106 w 124"/>
                <a:gd name="T5" fmla="*/ 36 h 79"/>
                <a:gd name="T6" fmla="*/ 91 w 124"/>
                <a:gd name="T7" fmla="*/ 12 h 79"/>
                <a:gd name="T8" fmla="*/ 70 w 124"/>
                <a:gd name="T9" fmla="*/ 0 h 79"/>
                <a:gd name="T10" fmla="*/ 0 w 124"/>
                <a:gd name="T11" fmla="*/ 1 h 79"/>
                <a:gd name="T12" fmla="*/ 24 w 124"/>
                <a:gd name="T13" fmla="*/ 18 h 79"/>
                <a:gd name="T14" fmla="*/ 54 w 124"/>
                <a:gd name="T15" fmla="*/ 67 h 79"/>
                <a:gd name="T16" fmla="*/ 36 w 124"/>
                <a:gd name="T17" fmla="*/ 79 h 79"/>
                <a:gd name="T18" fmla="*/ 95 w 124"/>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79">
                  <a:moveTo>
                    <a:pt x="95" y="79"/>
                  </a:moveTo>
                  <a:cubicBezTo>
                    <a:pt x="124" y="26"/>
                    <a:pt x="124" y="26"/>
                    <a:pt x="124" y="26"/>
                  </a:cubicBezTo>
                  <a:cubicBezTo>
                    <a:pt x="106" y="36"/>
                    <a:pt x="106" y="36"/>
                    <a:pt x="106" y="36"/>
                  </a:cubicBezTo>
                  <a:cubicBezTo>
                    <a:pt x="91" y="12"/>
                    <a:pt x="91" y="12"/>
                    <a:pt x="91" y="12"/>
                  </a:cubicBezTo>
                  <a:cubicBezTo>
                    <a:pt x="85" y="1"/>
                    <a:pt x="70" y="0"/>
                    <a:pt x="70" y="0"/>
                  </a:cubicBezTo>
                  <a:cubicBezTo>
                    <a:pt x="0" y="1"/>
                    <a:pt x="0" y="1"/>
                    <a:pt x="0" y="1"/>
                  </a:cubicBezTo>
                  <a:cubicBezTo>
                    <a:pt x="12" y="1"/>
                    <a:pt x="24" y="18"/>
                    <a:pt x="24" y="18"/>
                  </a:cubicBezTo>
                  <a:cubicBezTo>
                    <a:pt x="54" y="67"/>
                    <a:pt x="54" y="67"/>
                    <a:pt x="54" y="67"/>
                  </a:cubicBezTo>
                  <a:cubicBezTo>
                    <a:pt x="36" y="79"/>
                    <a:pt x="36" y="79"/>
                    <a:pt x="36" y="79"/>
                  </a:cubicBezTo>
                  <a:lnTo>
                    <a:pt x="95"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28"/>
            <p:cNvSpPr/>
            <p:nvPr/>
          </p:nvSpPr>
          <p:spPr bwMode="auto">
            <a:xfrm>
              <a:off x="5068171" y="2733240"/>
              <a:ext cx="184597" cy="241051"/>
            </a:xfrm>
            <a:custGeom>
              <a:avLst/>
              <a:gdLst>
                <a:gd name="T0" fmla="*/ 87 w 87"/>
                <a:gd name="T1" fmla="*/ 51 h 114"/>
                <a:gd name="T2" fmla="*/ 20 w 87"/>
                <a:gd name="T3" fmla="*/ 47 h 114"/>
                <a:gd name="T4" fmla="*/ 0 w 87"/>
                <a:gd name="T5" fmla="*/ 85 h 114"/>
                <a:gd name="T6" fmla="*/ 52 w 87"/>
                <a:gd name="T7" fmla="*/ 114 h 114"/>
                <a:gd name="T8" fmla="*/ 87 w 87"/>
                <a:gd name="T9" fmla="*/ 51 h 114"/>
              </a:gdLst>
              <a:ahLst/>
              <a:cxnLst>
                <a:cxn ang="0">
                  <a:pos x="T0" y="T1"/>
                </a:cxn>
                <a:cxn ang="0">
                  <a:pos x="T2" y="T3"/>
                </a:cxn>
                <a:cxn ang="0">
                  <a:pos x="T4" y="T5"/>
                </a:cxn>
                <a:cxn ang="0">
                  <a:pos x="T6" y="T7"/>
                </a:cxn>
                <a:cxn ang="0">
                  <a:pos x="T8" y="T9"/>
                </a:cxn>
              </a:cxnLst>
              <a:rect l="0" t="0" r="r" b="b"/>
              <a:pathLst>
                <a:path w="87" h="114">
                  <a:moveTo>
                    <a:pt x="87" y="51"/>
                  </a:moveTo>
                  <a:cubicBezTo>
                    <a:pt x="87" y="51"/>
                    <a:pt x="53" y="0"/>
                    <a:pt x="20" y="47"/>
                  </a:cubicBezTo>
                  <a:cubicBezTo>
                    <a:pt x="0" y="85"/>
                    <a:pt x="0" y="85"/>
                    <a:pt x="0" y="85"/>
                  </a:cubicBezTo>
                  <a:cubicBezTo>
                    <a:pt x="52" y="114"/>
                    <a:pt x="52" y="114"/>
                    <a:pt x="52" y="114"/>
                  </a:cubicBezTo>
                  <a:lnTo>
                    <a:pt x="87"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9"/>
            <p:cNvSpPr/>
            <p:nvPr/>
          </p:nvSpPr>
          <p:spPr bwMode="auto">
            <a:xfrm>
              <a:off x="5297573" y="3124837"/>
              <a:ext cx="241051" cy="216857"/>
            </a:xfrm>
            <a:custGeom>
              <a:avLst/>
              <a:gdLst>
                <a:gd name="T0" fmla="*/ 87 w 114"/>
                <a:gd name="T1" fmla="*/ 18 h 102"/>
                <a:gd name="T2" fmla="*/ 30 w 114"/>
                <a:gd name="T3" fmla="*/ 20 h 102"/>
                <a:gd name="T4" fmla="*/ 28 w 114"/>
                <a:gd name="T5" fmla="*/ 0 h 102"/>
                <a:gd name="T6" fmla="*/ 0 w 114"/>
                <a:gd name="T7" fmla="*/ 52 h 102"/>
                <a:gd name="T8" fmla="*/ 32 w 114"/>
                <a:gd name="T9" fmla="*/ 102 h 102"/>
                <a:gd name="T10" fmla="*/ 32 w 114"/>
                <a:gd name="T11" fmla="*/ 82 h 102"/>
                <a:gd name="T12" fmla="*/ 61 w 114"/>
                <a:gd name="T13" fmla="*/ 80 h 102"/>
                <a:gd name="T14" fmla="*/ 81 w 114"/>
                <a:gd name="T15" fmla="*/ 66 h 102"/>
                <a:gd name="T16" fmla="*/ 114 w 114"/>
                <a:gd name="T17" fmla="*/ 5 h 102"/>
                <a:gd name="T18" fmla="*/ 87 w 114"/>
                <a:gd name="T19"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02">
                  <a:moveTo>
                    <a:pt x="87" y="18"/>
                  </a:moveTo>
                  <a:cubicBezTo>
                    <a:pt x="30" y="20"/>
                    <a:pt x="30" y="20"/>
                    <a:pt x="30" y="20"/>
                  </a:cubicBezTo>
                  <a:cubicBezTo>
                    <a:pt x="28" y="0"/>
                    <a:pt x="28" y="0"/>
                    <a:pt x="28" y="0"/>
                  </a:cubicBezTo>
                  <a:cubicBezTo>
                    <a:pt x="0" y="52"/>
                    <a:pt x="0" y="52"/>
                    <a:pt x="0" y="52"/>
                  </a:cubicBezTo>
                  <a:cubicBezTo>
                    <a:pt x="32" y="102"/>
                    <a:pt x="32" y="102"/>
                    <a:pt x="32" y="102"/>
                  </a:cubicBezTo>
                  <a:cubicBezTo>
                    <a:pt x="32" y="82"/>
                    <a:pt x="32" y="82"/>
                    <a:pt x="32" y="82"/>
                  </a:cubicBezTo>
                  <a:cubicBezTo>
                    <a:pt x="61" y="80"/>
                    <a:pt x="61" y="80"/>
                    <a:pt x="61" y="80"/>
                  </a:cubicBezTo>
                  <a:cubicBezTo>
                    <a:pt x="73" y="79"/>
                    <a:pt x="81" y="66"/>
                    <a:pt x="81" y="66"/>
                  </a:cubicBezTo>
                  <a:cubicBezTo>
                    <a:pt x="114" y="5"/>
                    <a:pt x="114" y="5"/>
                    <a:pt x="114" y="5"/>
                  </a:cubicBezTo>
                  <a:cubicBezTo>
                    <a:pt x="108" y="15"/>
                    <a:pt x="87" y="18"/>
                    <a:pt x="87"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30"/>
            <p:cNvSpPr/>
            <p:nvPr/>
          </p:nvSpPr>
          <p:spPr bwMode="auto">
            <a:xfrm>
              <a:off x="5380015" y="2944721"/>
              <a:ext cx="211480" cy="197142"/>
            </a:xfrm>
            <a:custGeom>
              <a:avLst/>
              <a:gdLst>
                <a:gd name="T0" fmla="*/ 39 w 100"/>
                <a:gd name="T1" fmla="*/ 93 h 93"/>
                <a:gd name="T2" fmla="*/ 74 w 100"/>
                <a:gd name="T3" fmla="*/ 36 h 93"/>
                <a:gd name="T4" fmla="*/ 50 w 100"/>
                <a:gd name="T5" fmla="*/ 0 h 93"/>
                <a:gd name="T6" fmla="*/ 0 w 100"/>
                <a:gd name="T7" fmla="*/ 32 h 93"/>
                <a:gd name="T8" fmla="*/ 39 w 100"/>
                <a:gd name="T9" fmla="*/ 93 h 93"/>
              </a:gdLst>
              <a:ahLst/>
              <a:cxnLst>
                <a:cxn ang="0">
                  <a:pos x="T0" y="T1"/>
                </a:cxn>
                <a:cxn ang="0">
                  <a:pos x="T2" y="T3"/>
                </a:cxn>
                <a:cxn ang="0">
                  <a:pos x="T4" y="T5"/>
                </a:cxn>
                <a:cxn ang="0">
                  <a:pos x="T6" y="T7"/>
                </a:cxn>
                <a:cxn ang="0">
                  <a:pos x="T8" y="T9"/>
                </a:cxn>
              </a:cxnLst>
              <a:rect l="0" t="0" r="r" b="b"/>
              <a:pathLst>
                <a:path w="100" h="93">
                  <a:moveTo>
                    <a:pt x="39" y="93"/>
                  </a:moveTo>
                  <a:cubicBezTo>
                    <a:pt x="39" y="93"/>
                    <a:pt x="100" y="88"/>
                    <a:pt x="74" y="36"/>
                  </a:cubicBezTo>
                  <a:cubicBezTo>
                    <a:pt x="50" y="0"/>
                    <a:pt x="50" y="0"/>
                    <a:pt x="50" y="0"/>
                  </a:cubicBezTo>
                  <a:cubicBezTo>
                    <a:pt x="0" y="32"/>
                    <a:pt x="0" y="32"/>
                    <a:pt x="0" y="32"/>
                  </a:cubicBezTo>
                  <a:lnTo>
                    <a:pt x="39" y="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31"/>
            <p:cNvSpPr>
              <a:spLocks noEditPoints="1"/>
            </p:cNvSpPr>
            <p:nvPr/>
          </p:nvSpPr>
          <p:spPr bwMode="auto">
            <a:xfrm>
              <a:off x="4095003" y="3121253"/>
              <a:ext cx="398765" cy="591427"/>
            </a:xfrm>
            <a:custGeom>
              <a:avLst/>
              <a:gdLst>
                <a:gd name="T0" fmla="*/ 98 w 188"/>
                <a:gd name="T1" fmla="*/ 1 h 279"/>
                <a:gd name="T2" fmla="*/ 22 w 188"/>
                <a:gd name="T3" fmla="*/ 34 h 279"/>
                <a:gd name="T4" fmla="*/ 2 w 188"/>
                <a:gd name="T5" fmla="*/ 99 h 279"/>
                <a:gd name="T6" fmla="*/ 24 w 188"/>
                <a:gd name="T7" fmla="*/ 155 h 279"/>
                <a:gd name="T8" fmla="*/ 24 w 188"/>
                <a:gd name="T9" fmla="*/ 155 h 279"/>
                <a:gd name="T10" fmla="*/ 37 w 188"/>
                <a:gd name="T11" fmla="*/ 201 h 279"/>
                <a:gd name="T12" fmla="*/ 42 w 188"/>
                <a:gd name="T13" fmla="*/ 267 h 279"/>
                <a:gd name="T14" fmla="*/ 47 w 188"/>
                <a:gd name="T15" fmla="*/ 271 h 279"/>
                <a:gd name="T16" fmla="*/ 82 w 188"/>
                <a:gd name="T17" fmla="*/ 279 h 279"/>
                <a:gd name="T18" fmla="*/ 126 w 188"/>
                <a:gd name="T19" fmla="*/ 273 h 279"/>
                <a:gd name="T20" fmla="*/ 137 w 188"/>
                <a:gd name="T21" fmla="*/ 249 h 279"/>
                <a:gd name="T22" fmla="*/ 145 w 188"/>
                <a:gd name="T23" fmla="*/ 187 h 279"/>
                <a:gd name="T24" fmla="*/ 157 w 188"/>
                <a:gd name="T25" fmla="*/ 159 h 279"/>
                <a:gd name="T26" fmla="*/ 174 w 188"/>
                <a:gd name="T27" fmla="*/ 132 h 279"/>
                <a:gd name="T28" fmla="*/ 186 w 188"/>
                <a:gd name="T29" fmla="*/ 75 h 279"/>
                <a:gd name="T30" fmla="*/ 99 w 188"/>
                <a:gd name="T31" fmla="*/ 1 h 279"/>
                <a:gd name="T32" fmla="*/ 165 w 188"/>
                <a:gd name="T33" fmla="*/ 78 h 279"/>
                <a:gd name="T34" fmla="*/ 126 w 188"/>
                <a:gd name="T35" fmla="*/ 171 h 279"/>
                <a:gd name="T36" fmla="*/ 123 w 188"/>
                <a:gd name="T37" fmla="*/ 186 h 279"/>
                <a:gd name="T38" fmla="*/ 120 w 188"/>
                <a:gd name="T39" fmla="*/ 195 h 279"/>
                <a:gd name="T40" fmla="*/ 98 w 188"/>
                <a:gd name="T41" fmla="*/ 200 h 279"/>
                <a:gd name="T42" fmla="*/ 98 w 188"/>
                <a:gd name="T43" fmla="*/ 148 h 279"/>
                <a:gd name="T44" fmla="*/ 126 w 188"/>
                <a:gd name="T45" fmla="*/ 73 h 279"/>
                <a:gd name="T46" fmla="*/ 114 w 188"/>
                <a:gd name="T47" fmla="*/ 67 h 279"/>
                <a:gd name="T48" fmla="*/ 100 w 188"/>
                <a:gd name="T49" fmla="*/ 66 h 279"/>
                <a:gd name="T50" fmla="*/ 77 w 188"/>
                <a:gd name="T51" fmla="*/ 67 h 279"/>
                <a:gd name="T52" fmla="*/ 68 w 188"/>
                <a:gd name="T53" fmla="*/ 68 h 279"/>
                <a:gd name="T54" fmla="*/ 54 w 188"/>
                <a:gd name="T55" fmla="*/ 76 h 279"/>
                <a:gd name="T56" fmla="*/ 81 w 188"/>
                <a:gd name="T57" fmla="*/ 153 h 279"/>
                <a:gd name="T58" fmla="*/ 60 w 188"/>
                <a:gd name="T59" fmla="*/ 197 h 279"/>
                <a:gd name="T60" fmla="*/ 57 w 188"/>
                <a:gd name="T61" fmla="*/ 192 h 279"/>
                <a:gd name="T62" fmla="*/ 55 w 188"/>
                <a:gd name="T63" fmla="*/ 183 h 279"/>
                <a:gd name="T64" fmla="*/ 54 w 188"/>
                <a:gd name="T65" fmla="*/ 169 h 279"/>
                <a:gd name="T66" fmla="*/ 30 w 188"/>
                <a:gd name="T67" fmla="*/ 119 h 279"/>
                <a:gd name="T68" fmla="*/ 24 w 188"/>
                <a:gd name="T69" fmla="*/ 73 h 279"/>
                <a:gd name="T70" fmla="*/ 39 w 188"/>
                <a:gd name="T71" fmla="*/ 45 h 279"/>
                <a:gd name="T72" fmla="*/ 97 w 188"/>
                <a:gd name="T73" fmla="*/ 20 h 279"/>
                <a:gd name="T74" fmla="*/ 97 w 188"/>
                <a:gd name="T75" fmla="*/ 20 h 279"/>
                <a:gd name="T76" fmla="*/ 153 w 188"/>
                <a:gd name="T77" fmla="*/ 48 h 279"/>
                <a:gd name="T78" fmla="*/ 73 w 188"/>
                <a:gd name="T79" fmla="*/ 70 h 279"/>
                <a:gd name="T80" fmla="*/ 81 w 188"/>
                <a:gd name="T81" fmla="*/ 76 h 279"/>
                <a:gd name="T82" fmla="*/ 84 w 188"/>
                <a:gd name="T83" fmla="*/ 69 h 279"/>
                <a:gd name="T84" fmla="*/ 93 w 188"/>
                <a:gd name="T85" fmla="*/ 69 h 279"/>
                <a:gd name="T86" fmla="*/ 97 w 188"/>
                <a:gd name="T87" fmla="*/ 69 h 279"/>
                <a:gd name="T88" fmla="*/ 99 w 188"/>
                <a:gd name="T89" fmla="*/ 79 h 279"/>
                <a:gd name="T90" fmla="*/ 104 w 188"/>
                <a:gd name="T91" fmla="*/ 78 h 279"/>
                <a:gd name="T92" fmla="*/ 117 w 188"/>
                <a:gd name="T93" fmla="*/ 79 h 279"/>
                <a:gd name="T94" fmla="*/ 64 w 188"/>
                <a:gd name="T95" fmla="*/ 79 h 279"/>
                <a:gd name="T96" fmla="*/ 73 w 188"/>
                <a:gd name="T97" fmla="*/ 70 h 279"/>
                <a:gd name="T98" fmla="*/ 115 w 188"/>
                <a:gd name="T99" fmla="*/ 72 h 279"/>
                <a:gd name="T100" fmla="*/ 117 w 188"/>
                <a:gd name="T101" fmla="*/ 71 h 279"/>
                <a:gd name="T102" fmla="*/ 109 w 188"/>
                <a:gd name="T103" fmla="*/ 69 h 279"/>
                <a:gd name="T104" fmla="*/ 104 w 188"/>
                <a:gd name="T105" fmla="*/ 70 h 279"/>
                <a:gd name="T106" fmla="*/ 63 w 188"/>
                <a:gd name="T107" fmla="*/ 76 h 279"/>
                <a:gd name="T108" fmla="*/ 63 w 188"/>
                <a:gd name="T109" fmla="*/ 7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279">
                  <a:moveTo>
                    <a:pt x="99" y="1"/>
                  </a:moveTo>
                  <a:cubicBezTo>
                    <a:pt x="98" y="1"/>
                    <a:pt x="98" y="1"/>
                    <a:pt x="98" y="1"/>
                  </a:cubicBezTo>
                  <a:cubicBezTo>
                    <a:pt x="98" y="1"/>
                    <a:pt x="97" y="1"/>
                    <a:pt x="97" y="1"/>
                  </a:cubicBezTo>
                  <a:cubicBezTo>
                    <a:pt x="58" y="0"/>
                    <a:pt x="34" y="19"/>
                    <a:pt x="22" y="34"/>
                  </a:cubicBezTo>
                  <a:cubicBezTo>
                    <a:pt x="9" y="51"/>
                    <a:pt x="4" y="67"/>
                    <a:pt x="3" y="69"/>
                  </a:cubicBezTo>
                  <a:cubicBezTo>
                    <a:pt x="1" y="78"/>
                    <a:pt x="0" y="88"/>
                    <a:pt x="2" y="99"/>
                  </a:cubicBezTo>
                  <a:cubicBezTo>
                    <a:pt x="3" y="108"/>
                    <a:pt x="6" y="117"/>
                    <a:pt x="10" y="126"/>
                  </a:cubicBezTo>
                  <a:cubicBezTo>
                    <a:pt x="16" y="142"/>
                    <a:pt x="24" y="154"/>
                    <a:pt x="24" y="155"/>
                  </a:cubicBezTo>
                  <a:cubicBezTo>
                    <a:pt x="24" y="155"/>
                    <a:pt x="24" y="155"/>
                    <a:pt x="24" y="155"/>
                  </a:cubicBezTo>
                  <a:cubicBezTo>
                    <a:pt x="24" y="155"/>
                    <a:pt x="24" y="155"/>
                    <a:pt x="24" y="155"/>
                  </a:cubicBezTo>
                  <a:cubicBezTo>
                    <a:pt x="31" y="164"/>
                    <a:pt x="33" y="177"/>
                    <a:pt x="33" y="183"/>
                  </a:cubicBezTo>
                  <a:cubicBezTo>
                    <a:pt x="32" y="191"/>
                    <a:pt x="35" y="197"/>
                    <a:pt x="37" y="201"/>
                  </a:cubicBezTo>
                  <a:cubicBezTo>
                    <a:pt x="35" y="219"/>
                    <a:pt x="35" y="234"/>
                    <a:pt x="36" y="245"/>
                  </a:cubicBezTo>
                  <a:cubicBezTo>
                    <a:pt x="37" y="255"/>
                    <a:pt x="39" y="262"/>
                    <a:pt x="42" y="267"/>
                  </a:cubicBezTo>
                  <a:cubicBezTo>
                    <a:pt x="44" y="270"/>
                    <a:pt x="44" y="270"/>
                    <a:pt x="44" y="270"/>
                  </a:cubicBezTo>
                  <a:cubicBezTo>
                    <a:pt x="47" y="271"/>
                    <a:pt x="47" y="271"/>
                    <a:pt x="47" y="271"/>
                  </a:cubicBezTo>
                  <a:cubicBezTo>
                    <a:pt x="52" y="274"/>
                    <a:pt x="64" y="278"/>
                    <a:pt x="82" y="279"/>
                  </a:cubicBezTo>
                  <a:cubicBezTo>
                    <a:pt x="82" y="279"/>
                    <a:pt x="82" y="279"/>
                    <a:pt x="82" y="279"/>
                  </a:cubicBezTo>
                  <a:cubicBezTo>
                    <a:pt x="95" y="279"/>
                    <a:pt x="108" y="278"/>
                    <a:pt x="122" y="274"/>
                  </a:cubicBezTo>
                  <a:cubicBezTo>
                    <a:pt x="126" y="273"/>
                    <a:pt x="126" y="273"/>
                    <a:pt x="126" y="273"/>
                  </a:cubicBezTo>
                  <a:cubicBezTo>
                    <a:pt x="128" y="270"/>
                    <a:pt x="128" y="270"/>
                    <a:pt x="128" y="270"/>
                  </a:cubicBezTo>
                  <a:cubicBezTo>
                    <a:pt x="132" y="265"/>
                    <a:pt x="135" y="258"/>
                    <a:pt x="137" y="249"/>
                  </a:cubicBezTo>
                  <a:cubicBezTo>
                    <a:pt x="139" y="237"/>
                    <a:pt x="140" y="223"/>
                    <a:pt x="140" y="205"/>
                  </a:cubicBezTo>
                  <a:cubicBezTo>
                    <a:pt x="142" y="201"/>
                    <a:pt x="145" y="195"/>
                    <a:pt x="145" y="187"/>
                  </a:cubicBezTo>
                  <a:cubicBezTo>
                    <a:pt x="146" y="181"/>
                    <a:pt x="149" y="167"/>
                    <a:pt x="157" y="160"/>
                  </a:cubicBezTo>
                  <a:cubicBezTo>
                    <a:pt x="157" y="159"/>
                    <a:pt x="157" y="159"/>
                    <a:pt x="157" y="159"/>
                  </a:cubicBezTo>
                  <a:cubicBezTo>
                    <a:pt x="157" y="159"/>
                    <a:pt x="157" y="159"/>
                    <a:pt x="157" y="159"/>
                  </a:cubicBezTo>
                  <a:cubicBezTo>
                    <a:pt x="157" y="159"/>
                    <a:pt x="166" y="147"/>
                    <a:pt x="174" y="132"/>
                  </a:cubicBezTo>
                  <a:cubicBezTo>
                    <a:pt x="179" y="122"/>
                    <a:pt x="183" y="113"/>
                    <a:pt x="185" y="105"/>
                  </a:cubicBezTo>
                  <a:cubicBezTo>
                    <a:pt x="187" y="94"/>
                    <a:pt x="188" y="84"/>
                    <a:pt x="186" y="75"/>
                  </a:cubicBezTo>
                  <a:cubicBezTo>
                    <a:pt x="186" y="72"/>
                    <a:pt x="183" y="56"/>
                    <a:pt x="171" y="39"/>
                  </a:cubicBezTo>
                  <a:cubicBezTo>
                    <a:pt x="160" y="22"/>
                    <a:pt x="138" y="3"/>
                    <a:pt x="99" y="1"/>
                  </a:cubicBezTo>
                  <a:close/>
                  <a:moveTo>
                    <a:pt x="165" y="77"/>
                  </a:moveTo>
                  <a:cubicBezTo>
                    <a:pt x="165" y="78"/>
                    <a:pt x="165" y="78"/>
                    <a:pt x="165" y="78"/>
                  </a:cubicBezTo>
                  <a:cubicBezTo>
                    <a:pt x="170" y="106"/>
                    <a:pt x="142" y="143"/>
                    <a:pt x="140" y="146"/>
                  </a:cubicBezTo>
                  <a:cubicBezTo>
                    <a:pt x="134" y="153"/>
                    <a:pt x="129" y="161"/>
                    <a:pt x="126" y="171"/>
                  </a:cubicBezTo>
                  <a:cubicBezTo>
                    <a:pt x="124" y="178"/>
                    <a:pt x="123" y="184"/>
                    <a:pt x="123" y="185"/>
                  </a:cubicBezTo>
                  <a:cubicBezTo>
                    <a:pt x="123" y="186"/>
                    <a:pt x="123" y="186"/>
                    <a:pt x="123" y="186"/>
                  </a:cubicBezTo>
                  <a:cubicBezTo>
                    <a:pt x="123" y="186"/>
                    <a:pt x="123" y="186"/>
                    <a:pt x="123" y="186"/>
                  </a:cubicBezTo>
                  <a:cubicBezTo>
                    <a:pt x="123" y="191"/>
                    <a:pt x="120" y="194"/>
                    <a:pt x="120" y="195"/>
                  </a:cubicBezTo>
                  <a:cubicBezTo>
                    <a:pt x="117" y="197"/>
                    <a:pt x="117" y="197"/>
                    <a:pt x="117" y="197"/>
                  </a:cubicBezTo>
                  <a:cubicBezTo>
                    <a:pt x="110" y="199"/>
                    <a:pt x="104" y="200"/>
                    <a:pt x="98" y="200"/>
                  </a:cubicBezTo>
                  <a:cubicBezTo>
                    <a:pt x="100" y="153"/>
                    <a:pt x="100" y="153"/>
                    <a:pt x="100" y="153"/>
                  </a:cubicBezTo>
                  <a:cubicBezTo>
                    <a:pt x="100" y="151"/>
                    <a:pt x="99" y="150"/>
                    <a:pt x="98" y="148"/>
                  </a:cubicBezTo>
                  <a:cubicBezTo>
                    <a:pt x="129" y="74"/>
                    <a:pt x="129" y="74"/>
                    <a:pt x="129" y="74"/>
                  </a:cubicBezTo>
                  <a:cubicBezTo>
                    <a:pt x="126" y="73"/>
                    <a:pt x="126" y="73"/>
                    <a:pt x="126" y="73"/>
                  </a:cubicBezTo>
                  <a:cubicBezTo>
                    <a:pt x="126" y="72"/>
                    <a:pt x="126" y="71"/>
                    <a:pt x="126" y="71"/>
                  </a:cubicBezTo>
                  <a:cubicBezTo>
                    <a:pt x="124" y="66"/>
                    <a:pt x="119" y="65"/>
                    <a:pt x="114" y="67"/>
                  </a:cubicBezTo>
                  <a:cubicBezTo>
                    <a:pt x="113" y="66"/>
                    <a:pt x="113" y="65"/>
                    <a:pt x="112" y="65"/>
                  </a:cubicBezTo>
                  <a:cubicBezTo>
                    <a:pt x="108" y="63"/>
                    <a:pt x="104" y="64"/>
                    <a:pt x="100" y="66"/>
                  </a:cubicBezTo>
                  <a:cubicBezTo>
                    <a:pt x="97" y="65"/>
                    <a:pt x="93" y="66"/>
                    <a:pt x="90" y="66"/>
                  </a:cubicBezTo>
                  <a:cubicBezTo>
                    <a:pt x="87" y="64"/>
                    <a:pt x="81" y="65"/>
                    <a:pt x="77" y="67"/>
                  </a:cubicBezTo>
                  <a:cubicBezTo>
                    <a:pt x="76" y="66"/>
                    <a:pt x="74" y="66"/>
                    <a:pt x="72" y="66"/>
                  </a:cubicBezTo>
                  <a:cubicBezTo>
                    <a:pt x="71" y="67"/>
                    <a:pt x="69" y="67"/>
                    <a:pt x="68" y="68"/>
                  </a:cubicBezTo>
                  <a:cubicBezTo>
                    <a:pt x="63" y="63"/>
                    <a:pt x="57" y="69"/>
                    <a:pt x="56" y="75"/>
                  </a:cubicBezTo>
                  <a:cubicBezTo>
                    <a:pt x="54" y="76"/>
                    <a:pt x="54" y="76"/>
                    <a:pt x="54" y="76"/>
                  </a:cubicBezTo>
                  <a:cubicBezTo>
                    <a:pt x="82" y="148"/>
                    <a:pt x="82" y="148"/>
                    <a:pt x="82" y="148"/>
                  </a:cubicBezTo>
                  <a:cubicBezTo>
                    <a:pt x="81" y="150"/>
                    <a:pt x="81" y="151"/>
                    <a:pt x="81" y="153"/>
                  </a:cubicBezTo>
                  <a:cubicBezTo>
                    <a:pt x="79" y="200"/>
                    <a:pt x="79" y="200"/>
                    <a:pt x="79" y="200"/>
                  </a:cubicBezTo>
                  <a:cubicBezTo>
                    <a:pt x="71" y="200"/>
                    <a:pt x="64" y="198"/>
                    <a:pt x="60" y="197"/>
                  </a:cubicBezTo>
                  <a:cubicBezTo>
                    <a:pt x="60" y="196"/>
                    <a:pt x="60" y="196"/>
                    <a:pt x="60" y="196"/>
                  </a:cubicBezTo>
                  <a:cubicBezTo>
                    <a:pt x="57" y="192"/>
                    <a:pt x="57" y="192"/>
                    <a:pt x="57" y="192"/>
                  </a:cubicBezTo>
                  <a:cubicBezTo>
                    <a:pt x="57" y="192"/>
                    <a:pt x="55" y="189"/>
                    <a:pt x="55" y="184"/>
                  </a:cubicBezTo>
                  <a:cubicBezTo>
                    <a:pt x="55" y="183"/>
                    <a:pt x="55" y="183"/>
                    <a:pt x="55" y="183"/>
                  </a:cubicBezTo>
                  <a:cubicBezTo>
                    <a:pt x="55" y="183"/>
                    <a:pt x="55" y="183"/>
                    <a:pt x="55" y="183"/>
                  </a:cubicBezTo>
                  <a:cubicBezTo>
                    <a:pt x="55" y="182"/>
                    <a:pt x="55" y="176"/>
                    <a:pt x="54" y="169"/>
                  </a:cubicBezTo>
                  <a:cubicBezTo>
                    <a:pt x="51" y="158"/>
                    <a:pt x="48" y="150"/>
                    <a:pt x="42" y="143"/>
                  </a:cubicBezTo>
                  <a:cubicBezTo>
                    <a:pt x="41" y="142"/>
                    <a:pt x="35" y="132"/>
                    <a:pt x="30" y="119"/>
                  </a:cubicBezTo>
                  <a:cubicBezTo>
                    <a:pt x="25" y="106"/>
                    <a:pt x="20" y="88"/>
                    <a:pt x="24" y="73"/>
                  </a:cubicBezTo>
                  <a:cubicBezTo>
                    <a:pt x="24" y="73"/>
                    <a:pt x="24" y="73"/>
                    <a:pt x="24" y="73"/>
                  </a:cubicBezTo>
                  <a:cubicBezTo>
                    <a:pt x="24" y="73"/>
                    <a:pt x="24" y="73"/>
                    <a:pt x="24" y="73"/>
                  </a:cubicBezTo>
                  <a:cubicBezTo>
                    <a:pt x="24" y="72"/>
                    <a:pt x="28" y="58"/>
                    <a:pt x="39" y="45"/>
                  </a:cubicBezTo>
                  <a:cubicBezTo>
                    <a:pt x="53" y="28"/>
                    <a:pt x="72" y="19"/>
                    <a:pt x="96" y="20"/>
                  </a:cubicBezTo>
                  <a:cubicBezTo>
                    <a:pt x="97" y="20"/>
                    <a:pt x="97" y="20"/>
                    <a:pt x="97" y="20"/>
                  </a:cubicBezTo>
                  <a:cubicBezTo>
                    <a:pt x="97" y="20"/>
                    <a:pt x="97" y="20"/>
                    <a:pt x="97" y="20"/>
                  </a:cubicBezTo>
                  <a:cubicBezTo>
                    <a:pt x="97" y="20"/>
                    <a:pt x="97" y="20"/>
                    <a:pt x="97" y="20"/>
                  </a:cubicBezTo>
                  <a:cubicBezTo>
                    <a:pt x="97" y="20"/>
                    <a:pt x="97" y="20"/>
                    <a:pt x="98" y="20"/>
                  </a:cubicBezTo>
                  <a:cubicBezTo>
                    <a:pt x="122" y="21"/>
                    <a:pt x="140" y="30"/>
                    <a:pt x="153" y="48"/>
                  </a:cubicBezTo>
                  <a:cubicBezTo>
                    <a:pt x="162" y="62"/>
                    <a:pt x="165" y="77"/>
                    <a:pt x="165" y="77"/>
                  </a:cubicBezTo>
                  <a:close/>
                  <a:moveTo>
                    <a:pt x="73" y="70"/>
                  </a:moveTo>
                  <a:cubicBezTo>
                    <a:pt x="72" y="72"/>
                    <a:pt x="72" y="74"/>
                    <a:pt x="73" y="76"/>
                  </a:cubicBezTo>
                  <a:cubicBezTo>
                    <a:pt x="74" y="80"/>
                    <a:pt x="79" y="79"/>
                    <a:pt x="81" y="76"/>
                  </a:cubicBezTo>
                  <a:cubicBezTo>
                    <a:pt x="82" y="74"/>
                    <a:pt x="81" y="72"/>
                    <a:pt x="80" y="70"/>
                  </a:cubicBezTo>
                  <a:cubicBezTo>
                    <a:pt x="81" y="69"/>
                    <a:pt x="83" y="69"/>
                    <a:pt x="84" y="69"/>
                  </a:cubicBezTo>
                  <a:cubicBezTo>
                    <a:pt x="77" y="75"/>
                    <a:pt x="90" y="83"/>
                    <a:pt x="93" y="73"/>
                  </a:cubicBezTo>
                  <a:cubicBezTo>
                    <a:pt x="93" y="72"/>
                    <a:pt x="93" y="70"/>
                    <a:pt x="93" y="69"/>
                  </a:cubicBezTo>
                  <a:cubicBezTo>
                    <a:pt x="93" y="69"/>
                    <a:pt x="93" y="69"/>
                    <a:pt x="93" y="69"/>
                  </a:cubicBezTo>
                  <a:cubicBezTo>
                    <a:pt x="94" y="69"/>
                    <a:pt x="96" y="69"/>
                    <a:pt x="97" y="69"/>
                  </a:cubicBezTo>
                  <a:cubicBezTo>
                    <a:pt x="96" y="70"/>
                    <a:pt x="96" y="70"/>
                    <a:pt x="96" y="70"/>
                  </a:cubicBezTo>
                  <a:cubicBezTo>
                    <a:pt x="93" y="73"/>
                    <a:pt x="94" y="80"/>
                    <a:pt x="99" y="79"/>
                  </a:cubicBezTo>
                  <a:cubicBezTo>
                    <a:pt x="101" y="79"/>
                    <a:pt x="102" y="78"/>
                    <a:pt x="103" y="77"/>
                  </a:cubicBezTo>
                  <a:cubicBezTo>
                    <a:pt x="104" y="78"/>
                    <a:pt x="104" y="78"/>
                    <a:pt x="104" y="78"/>
                  </a:cubicBezTo>
                  <a:cubicBezTo>
                    <a:pt x="109" y="81"/>
                    <a:pt x="112" y="79"/>
                    <a:pt x="114" y="76"/>
                  </a:cubicBezTo>
                  <a:cubicBezTo>
                    <a:pt x="114" y="77"/>
                    <a:pt x="116" y="79"/>
                    <a:pt x="117" y="79"/>
                  </a:cubicBezTo>
                  <a:cubicBezTo>
                    <a:pt x="90" y="144"/>
                    <a:pt x="90" y="144"/>
                    <a:pt x="90" y="144"/>
                  </a:cubicBezTo>
                  <a:cubicBezTo>
                    <a:pt x="64" y="79"/>
                    <a:pt x="64" y="79"/>
                    <a:pt x="64" y="79"/>
                  </a:cubicBezTo>
                  <a:cubicBezTo>
                    <a:pt x="70" y="81"/>
                    <a:pt x="71" y="75"/>
                    <a:pt x="70" y="71"/>
                  </a:cubicBezTo>
                  <a:cubicBezTo>
                    <a:pt x="71" y="71"/>
                    <a:pt x="72" y="70"/>
                    <a:pt x="73" y="70"/>
                  </a:cubicBezTo>
                  <a:close/>
                  <a:moveTo>
                    <a:pt x="117" y="71"/>
                  </a:moveTo>
                  <a:cubicBezTo>
                    <a:pt x="116" y="71"/>
                    <a:pt x="116" y="72"/>
                    <a:pt x="115" y="72"/>
                  </a:cubicBezTo>
                  <a:cubicBezTo>
                    <a:pt x="115" y="72"/>
                    <a:pt x="115" y="71"/>
                    <a:pt x="115" y="70"/>
                  </a:cubicBezTo>
                  <a:cubicBezTo>
                    <a:pt x="116" y="70"/>
                    <a:pt x="116" y="70"/>
                    <a:pt x="117" y="71"/>
                  </a:cubicBezTo>
                  <a:close/>
                  <a:moveTo>
                    <a:pt x="103" y="68"/>
                  </a:moveTo>
                  <a:cubicBezTo>
                    <a:pt x="105" y="68"/>
                    <a:pt x="107" y="68"/>
                    <a:pt x="109" y="69"/>
                  </a:cubicBezTo>
                  <a:cubicBezTo>
                    <a:pt x="107" y="70"/>
                    <a:pt x="106" y="71"/>
                    <a:pt x="105" y="72"/>
                  </a:cubicBezTo>
                  <a:cubicBezTo>
                    <a:pt x="105" y="71"/>
                    <a:pt x="105" y="70"/>
                    <a:pt x="104" y="70"/>
                  </a:cubicBezTo>
                  <a:cubicBezTo>
                    <a:pt x="104" y="69"/>
                    <a:pt x="104" y="69"/>
                    <a:pt x="103" y="68"/>
                  </a:cubicBezTo>
                  <a:close/>
                  <a:moveTo>
                    <a:pt x="63" y="76"/>
                  </a:moveTo>
                  <a:cubicBezTo>
                    <a:pt x="63" y="75"/>
                    <a:pt x="63" y="75"/>
                    <a:pt x="63" y="75"/>
                  </a:cubicBezTo>
                  <a:cubicBezTo>
                    <a:pt x="63" y="75"/>
                    <a:pt x="63" y="75"/>
                    <a:pt x="63" y="75"/>
                  </a:cubicBezTo>
                  <a:cubicBezTo>
                    <a:pt x="63" y="75"/>
                    <a:pt x="63" y="76"/>
                    <a:pt x="63"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32"/>
            <p:cNvSpPr/>
            <p:nvPr/>
          </p:nvSpPr>
          <p:spPr bwMode="auto">
            <a:xfrm>
              <a:off x="4101276" y="2421397"/>
              <a:ext cx="26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33"/>
            <p:cNvSpPr>
              <a:spLocks noEditPoints="1"/>
            </p:cNvSpPr>
            <p:nvPr/>
          </p:nvSpPr>
          <p:spPr bwMode="auto">
            <a:xfrm>
              <a:off x="3461460" y="2222463"/>
              <a:ext cx="672077" cy="465974"/>
            </a:xfrm>
            <a:custGeom>
              <a:avLst/>
              <a:gdLst>
                <a:gd name="T0" fmla="*/ 314 w 317"/>
                <a:gd name="T1" fmla="*/ 82 h 220"/>
                <a:gd name="T2" fmla="*/ 309 w 317"/>
                <a:gd name="T3" fmla="*/ 76 h 220"/>
                <a:gd name="T4" fmla="*/ 303 w 317"/>
                <a:gd name="T5" fmla="*/ 71 h 220"/>
                <a:gd name="T6" fmla="*/ 302 w 317"/>
                <a:gd name="T7" fmla="*/ 72 h 220"/>
                <a:gd name="T8" fmla="*/ 306 w 317"/>
                <a:gd name="T9" fmla="*/ 83 h 220"/>
                <a:gd name="T10" fmla="*/ 306 w 317"/>
                <a:gd name="T11" fmla="*/ 87 h 220"/>
                <a:gd name="T12" fmla="*/ 305 w 317"/>
                <a:gd name="T13" fmla="*/ 92 h 220"/>
                <a:gd name="T14" fmla="*/ 302 w 317"/>
                <a:gd name="T15" fmla="*/ 94 h 220"/>
                <a:gd name="T16" fmla="*/ 302 w 317"/>
                <a:gd name="T17" fmla="*/ 95 h 220"/>
                <a:gd name="T18" fmla="*/ 302 w 317"/>
                <a:gd name="T19" fmla="*/ 94 h 220"/>
                <a:gd name="T20" fmla="*/ 302 w 317"/>
                <a:gd name="T21" fmla="*/ 94 h 220"/>
                <a:gd name="T22" fmla="*/ 301 w 317"/>
                <a:gd name="T23" fmla="*/ 95 h 220"/>
                <a:gd name="T24" fmla="*/ 298 w 317"/>
                <a:gd name="T25" fmla="*/ 96 h 220"/>
                <a:gd name="T26" fmla="*/ 158 w 317"/>
                <a:gd name="T27" fmla="*/ 0 h 220"/>
                <a:gd name="T28" fmla="*/ 17 w 317"/>
                <a:gd name="T29" fmla="*/ 11 h 220"/>
                <a:gd name="T30" fmla="*/ 20 w 317"/>
                <a:gd name="T31" fmla="*/ 99 h 220"/>
                <a:gd name="T32" fmla="*/ 8 w 317"/>
                <a:gd name="T33" fmla="*/ 99 h 220"/>
                <a:gd name="T34" fmla="*/ 8 w 317"/>
                <a:gd name="T35" fmla="*/ 147 h 220"/>
                <a:gd name="T36" fmla="*/ 90 w 317"/>
                <a:gd name="T37" fmla="*/ 185 h 220"/>
                <a:gd name="T38" fmla="*/ 113 w 317"/>
                <a:gd name="T39" fmla="*/ 220 h 220"/>
                <a:gd name="T40" fmla="*/ 134 w 317"/>
                <a:gd name="T41" fmla="*/ 196 h 220"/>
                <a:gd name="T42" fmla="*/ 176 w 317"/>
                <a:gd name="T43" fmla="*/ 197 h 220"/>
                <a:gd name="T44" fmla="*/ 196 w 317"/>
                <a:gd name="T45" fmla="*/ 220 h 220"/>
                <a:gd name="T46" fmla="*/ 219 w 317"/>
                <a:gd name="T47" fmla="*/ 188 h 220"/>
                <a:gd name="T48" fmla="*/ 302 w 317"/>
                <a:gd name="T49" fmla="*/ 110 h 220"/>
                <a:gd name="T50" fmla="*/ 309 w 317"/>
                <a:gd name="T51" fmla="*/ 106 h 220"/>
                <a:gd name="T52" fmla="*/ 311 w 317"/>
                <a:gd name="T53" fmla="*/ 104 h 220"/>
                <a:gd name="T54" fmla="*/ 311 w 317"/>
                <a:gd name="T55" fmla="*/ 104 h 220"/>
                <a:gd name="T56" fmla="*/ 312 w 317"/>
                <a:gd name="T57" fmla="*/ 103 h 220"/>
                <a:gd name="T58" fmla="*/ 312 w 317"/>
                <a:gd name="T59" fmla="*/ 103 h 220"/>
                <a:gd name="T60" fmla="*/ 316 w 317"/>
                <a:gd name="T61" fmla="*/ 96 h 220"/>
                <a:gd name="T62" fmla="*/ 315 w 317"/>
                <a:gd name="T63" fmla="*/ 85 h 220"/>
                <a:gd name="T64" fmla="*/ 52 w 317"/>
                <a:gd name="T65" fmla="*/ 100 h 220"/>
                <a:gd name="T66" fmla="*/ 75 w 317"/>
                <a:gd name="T67" fmla="*/ 100 h 220"/>
                <a:gd name="T68" fmla="*/ 201 w 317"/>
                <a:gd name="T69" fmla="*/ 25 h 220"/>
                <a:gd name="T70" fmla="*/ 158 w 317"/>
                <a:gd name="T71" fmla="*/ 31 h 220"/>
                <a:gd name="T72" fmla="*/ 119 w 317"/>
                <a:gd name="T73" fmla="*/ 38 h 220"/>
                <a:gd name="T74" fmla="*/ 113 w 317"/>
                <a:gd name="T75" fmla="*/ 26 h 220"/>
                <a:gd name="T76" fmla="*/ 158 w 317"/>
                <a:gd name="T77" fmla="*/ 13 h 220"/>
                <a:gd name="T78" fmla="*/ 201 w 317"/>
                <a:gd name="T79" fmla="*/ 2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5" y="85"/>
                  </a:moveTo>
                  <a:cubicBezTo>
                    <a:pt x="315" y="84"/>
                    <a:pt x="314" y="83"/>
                    <a:pt x="314" y="82"/>
                  </a:cubicBezTo>
                  <a:cubicBezTo>
                    <a:pt x="313" y="81"/>
                    <a:pt x="313" y="80"/>
                    <a:pt x="312" y="80"/>
                  </a:cubicBezTo>
                  <a:cubicBezTo>
                    <a:pt x="311" y="78"/>
                    <a:pt x="310" y="77"/>
                    <a:pt x="309" y="76"/>
                  </a:cubicBezTo>
                  <a:cubicBezTo>
                    <a:pt x="308" y="75"/>
                    <a:pt x="306" y="74"/>
                    <a:pt x="305" y="73"/>
                  </a:cubicBezTo>
                  <a:cubicBezTo>
                    <a:pt x="304" y="72"/>
                    <a:pt x="304" y="72"/>
                    <a:pt x="303" y="71"/>
                  </a:cubicBezTo>
                  <a:cubicBezTo>
                    <a:pt x="301" y="70"/>
                    <a:pt x="300" y="70"/>
                    <a:pt x="300" y="70"/>
                  </a:cubicBezTo>
                  <a:cubicBezTo>
                    <a:pt x="300" y="70"/>
                    <a:pt x="301" y="71"/>
                    <a:pt x="302" y="72"/>
                  </a:cubicBezTo>
                  <a:cubicBezTo>
                    <a:pt x="302" y="74"/>
                    <a:pt x="303" y="76"/>
                    <a:pt x="304" y="79"/>
                  </a:cubicBezTo>
                  <a:cubicBezTo>
                    <a:pt x="305" y="80"/>
                    <a:pt x="305" y="81"/>
                    <a:pt x="306" y="83"/>
                  </a:cubicBezTo>
                  <a:cubicBezTo>
                    <a:pt x="306" y="84"/>
                    <a:pt x="306" y="84"/>
                    <a:pt x="306" y="85"/>
                  </a:cubicBezTo>
                  <a:cubicBezTo>
                    <a:pt x="306" y="86"/>
                    <a:pt x="306" y="86"/>
                    <a:pt x="306" y="87"/>
                  </a:cubicBezTo>
                  <a:cubicBezTo>
                    <a:pt x="306" y="89"/>
                    <a:pt x="306" y="90"/>
                    <a:pt x="306" y="91"/>
                  </a:cubicBezTo>
                  <a:cubicBezTo>
                    <a:pt x="305" y="91"/>
                    <a:pt x="305" y="92"/>
                    <a:pt x="305" y="92"/>
                  </a:cubicBezTo>
                  <a:cubicBezTo>
                    <a:pt x="305" y="92"/>
                    <a:pt x="304" y="92"/>
                    <a:pt x="304" y="93"/>
                  </a:cubicBezTo>
                  <a:cubicBezTo>
                    <a:pt x="302" y="94"/>
                    <a:pt x="302" y="94"/>
                    <a:pt x="302" y="94"/>
                  </a:cubicBezTo>
                  <a:cubicBezTo>
                    <a:pt x="302" y="95"/>
                    <a:pt x="302" y="95"/>
                    <a:pt x="302" y="95"/>
                  </a:cubicBezTo>
                  <a:cubicBezTo>
                    <a:pt x="302" y="95"/>
                    <a:pt x="302" y="95"/>
                    <a:pt x="302" y="95"/>
                  </a:cubicBezTo>
                  <a:cubicBezTo>
                    <a:pt x="302" y="95"/>
                    <a:pt x="302" y="94"/>
                    <a:pt x="302" y="94"/>
                  </a:cubicBezTo>
                  <a:cubicBezTo>
                    <a:pt x="302" y="94"/>
                    <a:pt x="302" y="94"/>
                    <a:pt x="302" y="94"/>
                  </a:cubicBezTo>
                  <a:cubicBezTo>
                    <a:pt x="302" y="94"/>
                    <a:pt x="302" y="94"/>
                    <a:pt x="302" y="94"/>
                  </a:cubicBezTo>
                  <a:cubicBezTo>
                    <a:pt x="302" y="94"/>
                    <a:pt x="302" y="94"/>
                    <a:pt x="302" y="94"/>
                  </a:cubicBezTo>
                  <a:cubicBezTo>
                    <a:pt x="302" y="95"/>
                    <a:pt x="302" y="95"/>
                    <a:pt x="302" y="95"/>
                  </a:cubicBezTo>
                  <a:cubicBezTo>
                    <a:pt x="301" y="95"/>
                    <a:pt x="301" y="95"/>
                    <a:pt x="301" y="95"/>
                  </a:cubicBezTo>
                  <a:cubicBezTo>
                    <a:pt x="300" y="95"/>
                    <a:pt x="300" y="96"/>
                    <a:pt x="299" y="96"/>
                  </a:cubicBezTo>
                  <a:cubicBezTo>
                    <a:pt x="299" y="96"/>
                    <a:pt x="298" y="96"/>
                    <a:pt x="298" y="96"/>
                  </a:cubicBezTo>
                  <a:cubicBezTo>
                    <a:pt x="297" y="96"/>
                    <a:pt x="297" y="96"/>
                    <a:pt x="297" y="96"/>
                  </a:cubicBezTo>
                  <a:cubicBezTo>
                    <a:pt x="295" y="43"/>
                    <a:pt x="233" y="0"/>
                    <a:pt x="158" y="0"/>
                  </a:cubicBezTo>
                  <a:cubicBezTo>
                    <a:pt x="123" y="0"/>
                    <a:pt x="90" y="10"/>
                    <a:pt x="65" y="26"/>
                  </a:cubicBezTo>
                  <a:cubicBezTo>
                    <a:pt x="55" y="19"/>
                    <a:pt x="39" y="11"/>
                    <a:pt x="17" y="11"/>
                  </a:cubicBezTo>
                  <a:cubicBezTo>
                    <a:pt x="17" y="11"/>
                    <a:pt x="31" y="33"/>
                    <a:pt x="40" y="48"/>
                  </a:cubicBezTo>
                  <a:cubicBezTo>
                    <a:pt x="27" y="63"/>
                    <a:pt x="20" y="80"/>
                    <a:pt x="20" y="99"/>
                  </a:cubicBezTo>
                  <a:cubicBezTo>
                    <a:pt x="20" y="99"/>
                    <a:pt x="20" y="99"/>
                    <a:pt x="20" y="99"/>
                  </a:cubicBezTo>
                  <a:cubicBezTo>
                    <a:pt x="8" y="99"/>
                    <a:pt x="8" y="99"/>
                    <a:pt x="8" y="99"/>
                  </a:cubicBezTo>
                  <a:cubicBezTo>
                    <a:pt x="8" y="99"/>
                    <a:pt x="0" y="108"/>
                    <a:pt x="0" y="123"/>
                  </a:cubicBezTo>
                  <a:cubicBezTo>
                    <a:pt x="0" y="138"/>
                    <a:pt x="8" y="147"/>
                    <a:pt x="8" y="147"/>
                  </a:cubicBezTo>
                  <a:cubicBezTo>
                    <a:pt x="44" y="155"/>
                    <a:pt x="44" y="155"/>
                    <a:pt x="44" y="155"/>
                  </a:cubicBezTo>
                  <a:cubicBezTo>
                    <a:pt x="56" y="167"/>
                    <a:pt x="72" y="177"/>
                    <a:pt x="90" y="185"/>
                  </a:cubicBezTo>
                  <a:cubicBezTo>
                    <a:pt x="98" y="216"/>
                    <a:pt x="98" y="216"/>
                    <a:pt x="98" y="216"/>
                  </a:cubicBezTo>
                  <a:cubicBezTo>
                    <a:pt x="98" y="216"/>
                    <a:pt x="101" y="220"/>
                    <a:pt x="113" y="220"/>
                  </a:cubicBezTo>
                  <a:cubicBezTo>
                    <a:pt x="125" y="220"/>
                    <a:pt x="130" y="216"/>
                    <a:pt x="130" y="216"/>
                  </a:cubicBezTo>
                  <a:cubicBezTo>
                    <a:pt x="134" y="196"/>
                    <a:pt x="134" y="196"/>
                    <a:pt x="134" y="196"/>
                  </a:cubicBezTo>
                  <a:cubicBezTo>
                    <a:pt x="142" y="197"/>
                    <a:pt x="150" y="198"/>
                    <a:pt x="158" y="198"/>
                  </a:cubicBezTo>
                  <a:cubicBezTo>
                    <a:pt x="164" y="198"/>
                    <a:pt x="170" y="197"/>
                    <a:pt x="176" y="197"/>
                  </a:cubicBezTo>
                  <a:cubicBezTo>
                    <a:pt x="181" y="216"/>
                    <a:pt x="181" y="216"/>
                    <a:pt x="181" y="216"/>
                  </a:cubicBezTo>
                  <a:cubicBezTo>
                    <a:pt x="181" y="216"/>
                    <a:pt x="184" y="220"/>
                    <a:pt x="196" y="220"/>
                  </a:cubicBezTo>
                  <a:cubicBezTo>
                    <a:pt x="208" y="220"/>
                    <a:pt x="212" y="216"/>
                    <a:pt x="212" y="216"/>
                  </a:cubicBezTo>
                  <a:cubicBezTo>
                    <a:pt x="219" y="188"/>
                    <a:pt x="219" y="188"/>
                    <a:pt x="219" y="188"/>
                  </a:cubicBezTo>
                  <a:cubicBezTo>
                    <a:pt x="260" y="173"/>
                    <a:pt x="290" y="145"/>
                    <a:pt x="295" y="112"/>
                  </a:cubicBezTo>
                  <a:cubicBezTo>
                    <a:pt x="298" y="111"/>
                    <a:pt x="300" y="111"/>
                    <a:pt x="302" y="110"/>
                  </a:cubicBezTo>
                  <a:cubicBezTo>
                    <a:pt x="304" y="110"/>
                    <a:pt x="305" y="109"/>
                    <a:pt x="306" y="108"/>
                  </a:cubicBezTo>
                  <a:cubicBezTo>
                    <a:pt x="307" y="108"/>
                    <a:pt x="308" y="107"/>
                    <a:pt x="309" y="106"/>
                  </a:cubicBezTo>
                  <a:cubicBezTo>
                    <a:pt x="310" y="105"/>
                    <a:pt x="310" y="105"/>
                    <a:pt x="310" y="105"/>
                  </a:cubicBezTo>
                  <a:cubicBezTo>
                    <a:pt x="311" y="104"/>
                    <a:pt x="311" y="104"/>
                    <a:pt x="311" y="104"/>
                  </a:cubicBezTo>
                  <a:cubicBezTo>
                    <a:pt x="311" y="104"/>
                    <a:pt x="311" y="104"/>
                    <a:pt x="311" y="104"/>
                  </a:cubicBezTo>
                  <a:cubicBezTo>
                    <a:pt x="311" y="104"/>
                    <a:pt x="311" y="104"/>
                    <a:pt x="311" y="104"/>
                  </a:cubicBezTo>
                  <a:cubicBezTo>
                    <a:pt x="311" y="104"/>
                    <a:pt x="311" y="104"/>
                    <a:pt x="311"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5" y="98"/>
                    <a:pt x="316" y="96"/>
                  </a:cubicBezTo>
                  <a:cubicBezTo>
                    <a:pt x="316" y="95"/>
                    <a:pt x="317" y="94"/>
                    <a:pt x="317" y="92"/>
                  </a:cubicBezTo>
                  <a:cubicBezTo>
                    <a:pt x="317" y="90"/>
                    <a:pt x="316" y="87"/>
                    <a:pt x="315" y="85"/>
                  </a:cubicBezTo>
                  <a:close/>
                  <a:moveTo>
                    <a:pt x="63" y="111"/>
                  </a:moveTo>
                  <a:cubicBezTo>
                    <a:pt x="57" y="111"/>
                    <a:pt x="52" y="106"/>
                    <a:pt x="52" y="100"/>
                  </a:cubicBezTo>
                  <a:cubicBezTo>
                    <a:pt x="52" y="93"/>
                    <a:pt x="57" y="88"/>
                    <a:pt x="63" y="88"/>
                  </a:cubicBezTo>
                  <a:cubicBezTo>
                    <a:pt x="70" y="88"/>
                    <a:pt x="75" y="93"/>
                    <a:pt x="75" y="100"/>
                  </a:cubicBezTo>
                  <a:cubicBezTo>
                    <a:pt x="75" y="106"/>
                    <a:pt x="70" y="111"/>
                    <a:pt x="63" y="111"/>
                  </a:cubicBezTo>
                  <a:close/>
                  <a:moveTo>
                    <a:pt x="201" y="25"/>
                  </a:moveTo>
                  <a:cubicBezTo>
                    <a:pt x="200" y="27"/>
                    <a:pt x="197" y="37"/>
                    <a:pt x="194" y="37"/>
                  </a:cubicBezTo>
                  <a:cubicBezTo>
                    <a:pt x="183" y="33"/>
                    <a:pt x="170" y="31"/>
                    <a:pt x="158" y="31"/>
                  </a:cubicBezTo>
                  <a:cubicBezTo>
                    <a:pt x="144" y="31"/>
                    <a:pt x="131" y="33"/>
                    <a:pt x="119" y="37"/>
                  </a:cubicBezTo>
                  <a:cubicBezTo>
                    <a:pt x="119" y="37"/>
                    <a:pt x="119" y="38"/>
                    <a:pt x="119" y="38"/>
                  </a:cubicBezTo>
                  <a:cubicBezTo>
                    <a:pt x="119" y="38"/>
                    <a:pt x="119" y="37"/>
                    <a:pt x="118" y="37"/>
                  </a:cubicBezTo>
                  <a:cubicBezTo>
                    <a:pt x="115" y="36"/>
                    <a:pt x="113" y="28"/>
                    <a:pt x="113" y="26"/>
                  </a:cubicBezTo>
                  <a:cubicBezTo>
                    <a:pt x="112" y="23"/>
                    <a:pt x="113" y="20"/>
                    <a:pt x="116" y="19"/>
                  </a:cubicBezTo>
                  <a:cubicBezTo>
                    <a:pt x="129" y="15"/>
                    <a:pt x="143" y="13"/>
                    <a:pt x="158" y="13"/>
                  </a:cubicBezTo>
                  <a:cubicBezTo>
                    <a:pt x="171" y="13"/>
                    <a:pt x="185" y="15"/>
                    <a:pt x="197" y="18"/>
                  </a:cubicBezTo>
                  <a:cubicBezTo>
                    <a:pt x="200" y="19"/>
                    <a:pt x="201" y="22"/>
                    <a:pt x="20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4"/>
            <p:cNvSpPr/>
            <p:nvPr/>
          </p:nvSpPr>
          <p:spPr bwMode="auto">
            <a:xfrm>
              <a:off x="4245549" y="4200160"/>
              <a:ext cx="415792" cy="270623"/>
            </a:xfrm>
            <a:custGeom>
              <a:avLst/>
              <a:gdLst>
                <a:gd name="T0" fmla="*/ 95 w 196"/>
                <a:gd name="T1" fmla="*/ 123 h 128"/>
                <a:gd name="T2" fmla="*/ 181 w 196"/>
                <a:gd name="T3" fmla="*/ 66 h 128"/>
                <a:gd name="T4" fmla="*/ 195 w 196"/>
                <a:gd name="T5" fmla="*/ 66 h 128"/>
                <a:gd name="T6" fmla="*/ 196 w 196"/>
                <a:gd name="T7" fmla="*/ 64 h 128"/>
                <a:gd name="T8" fmla="*/ 101 w 196"/>
                <a:gd name="T9" fmla="*/ 0 h 128"/>
                <a:gd name="T10" fmla="*/ 6 w 196"/>
                <a:gd name="T11" fmla="*/ 64 h 128"/>
                <a:gd name="T12" fmla="*/ 29 w 196"/>
                <a:gd name="T13" fmla="*/ 106 h 128"/>
                <a:gd name="T14" fmla="*/ 0 w 196"/>
                <a:gd name="T15" fmla="*/ 126 h 128"/>
                <a:gd name="T16" fmla="*/ 14 w 196"/>
                <a:gd name="T17" fmla="*/ 128 h 128"/>
                <a:gd name="T18" fmla="*/ 45 w 196"/>
                <a:gd name="T19" fmla="*/ 116 h 128"/>
                <a:gd name="T20" fmla="*/ 94 w 196"/>
                <a:gd name="T21" fmla="*/ 127 h 128"/>
                <a:gd name="T22" fmla="*/ 95 w 196"/>
                <a:gd name="T2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28">
                  <a:moveTo>
                    <a:pt x="95" y="123"/>
                  </a:moveTo>
                  <a:cubicBezTo>
                    <a:pt x="103" y="90"/>
                    <a:pt x="135" y="66"/>
                    <a:pt x="181" y="66"/>
                  </a:cubicBezTo>
                  <a:cubicBezTo>
                    <a:pt x="186" y="66"/>
                    <a:pt x="191" y="66"/>
                    <a:pt x="195" y="66"/>
                  </a:cubicBezTo>
                  <a:cubicBezTo>
                    <a:pt x="196" y="66"/>
                    <a:pt x="196" y="65"/>
                    <a:pt x="196" y="64"/>
                  </a:cubicBezTo>
                  <a:cubicBezTo>
                    <a:pt x="196" y="29"/>
                    <a:pt x="153" y="0"/>
                    <a:pt x="101" y="0"/>
                  </a:cubicBezTo>
                  <a:cubicBezTo>
                    <a:pt x="48" y="0"/>
                    <a:pt x="6" y="29"/>
                    <a:pt x="6" y="64"/>
                  </a:cubicBezTo>
                  <a:cubicBezTo>
                    <a:pt x="6" y="80"/>
                    <a:pt x="15" y="95"/>
                    <a:pt x="29" y="106"/>
                  </a:cubicBezTo>
                  <a:cubicBezTo>
                    <a:pt x="22" y="115"/>
                    <a:pt x="12" y="122"/>
                    <a:pt x="0" y="126"/>
                  </a:cubicBezTo>
                  <a:cubicBezTo>
                    <a:pt x="5" y="127"/>
                    <a:pt x="9" y="128"/>
                    <a:pt x="14" y="128"/>
                  </a:cubicBezTo>
                  <a:cubicBezTo>
                    <a:pt x="26" y="128"/>
                    <a:pt x="37" y="123"/>
                    <a:pt x="45" y="116"/>
                  </a:cubicBezTo>
                  <a:cubicBezTo>
                    <a:pt x="60" y="123"/>
                    <a:pt x="74" y="126"/>
                    <a:pt x="94" y="127"/>
                  </a:cubicBezTo>
                  <a:cubicBezTo>
                    <a:pt x="94" y="125"/>
                    <a:pt x="95" y="124"/>
                    <a:pt x="95" y="1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5"/>
            <p:cNvSpPr>
              <a:spLocks noEditPoints="1"/>
            </p:cNvSpPr>
            <p:nvPr/>
          </p:nvSpPr>
          <p:spPr bwMode="auto">
            <a:xfrm>
              <a:off x="4483016" y="4374004"/>
              <a:ext cx="319908" cy="207000"/>
            </a:xfrm>
            <a:custGeom>
              <a:avLst/>
              <a:gdLst>
                <a:gd name="T0" fmla="*/ 128 w 151"/>
                <a:gd name="T1" fmla="*/ 81 h 98"/>
                <a:gd name="T2" fmla="*/ 146 w 151"/>
                <a:gd name="T3" fmla="*/ 49 h 98"/>
                <a:gd name="T4" fmla="*/ 73 w 151"/>
                <a:gd name="T5" fmla="*/ 0 h 98"/>
                <a:gd name="T6" fmla="*/ 0 w 151"/>
                <a:gd name="T7" fmla="*/ 49 h 98"/>
                <a:gd name="T8" fmla="*/ 73 w 151"/>
                <a:gd name="T9" fmla="*/ 98 h 98"/>
                <a:gd name="T10" fmla="*/ 116 w 151"/>
                <a:gd name="T11" fmla="*/ 89 h 98"/>
                <a:gd name="T12" fmla="*/ 140 w 151"/>
                <a:gd name="T13" fmla="*/ 98 h 98"/>
                <a:gd name="T14" fmla="*/ 151 w 151"/>
                <a:gd name="T15" fmla="*/ 97 h 98"/>
                <a:gd name="T16" fmla="*/ 128 w 151"/>
                <a:gd name="T17" fmla="*/ 81 h 98"/>
                <a:gd name="T18" fmla="*/ 45 w 151"/>
                <a:gd name="T19" fmla="*/ 58 h 98"/>
                <a:gd name="T20" fmla="*/ 37 w 151"/>
                <a:gd name="T21" fmla="*/ 49 h 98"/>
                <a:gd name="T22" fmla="*/ 45 w 151"/>
                <a:gd name="T23" fmla="*/ 41 h 98"/>
                <a:gd name="T24" fmla="*/ 54 w 151"/>
                <a:gd name="T25" fmla="*/ 49 h 98"/>
                <a:gd name="T26" fmla="*/ 45 w 151"/>
                <a:gd name="T27" fmla="*/ 58 h 98"/>
                <a:gd name="T28" fmla="*/ 75 w 151"/>
                <a:gd name="T29" fmla="*/ 58 h 98"/>
                <a:gd name="T30" fmla="*/ 67 w 151"/>
                <a:gd name="T31" fmla="*/ 49 h 98"/>
                <a:gd name="T32" fmla="*/ 75 w 151"/>
                <a:gd name="T33" fmla="*/ 41 h 98"/>
                <a:gd name="T34" fmla="*/ 84 w 151"/>
                <a:gd name="T35" fmla="*/ 49 h 98"/>
                <a:gd name="T36" fmla="*/ 75 w 151"/>
                <a:gd name="T37" fmla="*/ 58 h 98"/>
                <a:gd name="T38" fmla="*/ 105 w 151"/>
                <a:gd name="T39" fmla="*/ 58 h 98"/>
                <a:gd name="T40" fmla="*/ 97 w 151"/>
                <a:gd name="T41" fmla="*/ 49 h 98"/>
                <a:gd name="T42" fmla="*/ 105 w 151"/>
                <a:gd name="T43" fmla="*/ 41 h 98"/>
                <a:gd name="T44" fmla="*/ 114 w 151"/>
                <a:gd name="T45" fmla="*/ 49 h 98"/>
                <a:gd name="T46" fmla="*/ 105 w 151"/>
                <a:gd name="T47"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8" y="81"/>
                  </a:moveTo>
                  <a:cubicBezTo>
                    <a:pt x="140" y="73"/>
                    <a:pt x="146" y="62"/>
                    <a:pt x="146" y="49"/>
                  </a:cubicBezTo>
                  <a:cubicBezTo>
                    <a:pt x="146" y="22"/>
                    <a:pt x="114" y="0"/>
                    <a:pt x="73" y="0"/>
                  </a:cubicBezTo>
                  <a:cubicBezTo>
                    <a:pt x="33" y="0"/>
                    <a:pt x="0" y="22"/>
                    <a:pt x="0" y="49"/>
                  </a:cubicBezTo>
                  <a:cubicBezTo>
                    <a:pt x="0" y="76"/>
                    <a:pt x="33" y="98"/>
                    <a:pt x="73" y="98"/>
                  </a:cubicBezTo>
                  <a:cubicBezTo>
                    <a:pt x="89" y="98"/>
                    <a:pt x="104" y="95"/>
                    <a:pt x="116" y="89"/>
                  </a:cubicBezTo>
                  <a:cubicBezTo>
                    <a:pt x="122" y="95"/>
                    <a:pt x="131" y="98"/>
                    <a:pt x="140" y="98"/>
                  </a:cubicBezTo>
                  <a:cubicBezTo>
                    <a:pt x="144" y="98"/>
                    <a:pt x="147" y="98"/>
                    <a:pt x="151" y="97"/>
                  </a:cubicBezTo>
                  <a:cubicBezTo>
                    <a:pt x="142" y="94"/>
                    <a:pt x="134" y="89"/>
                    <a:pt x="128" y="81"/>
                  </a:cubicBezTo>
                  <a:close/>
                  <a:moveTo>
                    <a:pt x="45" y="58"/>
                  </a:moveTo>
                  <a:cubicBezTo>
                    <a:pt x="41" y="58"/>
                    <a:pt x="37" y="54"/>
                    <a:pt x="37" y="49"/>
                  </a:cubicBezTo>
                  <a:cubicBezTo>
                    <a:pt x="37" y="45"/>
                    <a:pt x="41" y="41"/>
                    <a:pt x="45" y="41"/>
                  </a:cubicBezTo>
                  <a:cubicBezTo>
                    <a:pt x="50" y="41"/>
                    <a:pt x="54" y="45"/>
                    <a:pt x="54" y="49"/>
                  </a:cubicBezTo>
                  <a:cubicBezTo>
                    <a:pt x="54" y="54"/>
                    <a:pt x="50" y="58"/>
                    <a:pt x="45" y="58"/>
                  </a:cubicBezTo>
                  <a:close/>
                  <a:moveTo>
                    <a:pt x="75" y="58"/>
                  </a:moveTo>
                  <a:cubicBezTo>
                    <a:pt x="71" y="58"/>
                    <a:pt x="67" y="54"/>
                    <a:pt x="67" y="49"/>
                  </a:cubicBezTo>
                  <a:cubicBezTo>
                    <a:pt x="67" y="45"/>
                    <a:pt x="71" y="41"/>
                    <a:pt x="75" y="41"/>
                  </a:cubicBezTo>
                  <a:cubicBezTo>
                    <a:pt x="80" y="41"/>
                    <a:pt x="84" y="45"/>
                    <a:pt x="84" y="49"/>
                  </a:cubicBezTo>
                  <a:cubicBezTo>
                    <a:pt x="84" y="54"/>
                    <a:pt x="80" y="58"/>
                    <a:pt x="75" y="58"/>
                  </a:cubicBezTo>
                  <a:close/>
                  <a:moveTo>
                    <a:pt x="105" y="58"/>
                  </a:moveTo>
                  <a:cubicBezTo>
                    <a:pt x="100" y="58"/>
                    <a:pt x="97" y="54"/>
                    <a:pt x="97" y="49"/>
                  </a:cubicBezTo>
                  <a:cubicBezTo>
                    <a:pt x="97" y="45"/>
                    <a:pt x="100" y="41"/>
                    <a:pt x="105" y="41"/>
                  </a:cubicBezTo>
                  <a:cubicBezTo>
                    <a:pt x="110" y="41"/>
                    <a:pt x="114" y="45"/>
                    <a:pt x="114" y="49"/>
                  </a:cubicBezTo>
                  <a:cubicBezTo>
                    <a:pt x="114" y="54"/>
                    <a:pt x="110" y="58"/>
                    <a:pt x="105"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36"/>
            <p:cNvSpPr>
              <a:spLocks noEditPoints="1"/>
            </p:cNvSpPr>
            <p:nvPr/>
          </p:nvSpPr>
          <p:spPr bwMode="auto">
            <a:xfrm>
              <a:off x="2480227" y="3975239"/>
              <a:ext cx="535869" cy="394285"/>
            </a:xfrm>
            <a:custGeom>
              <a:avLst/>
              <a:gdLst>
                <a:gd name="T0" fmla="*/ 223 w 253"/>
                <a:gd name="T1" fmla="*/ 0 h 186"/>
                <a:gd name="T2" fmla="*/ 31 w 253"/>
                <a:gd name="T3" fmla="*/ 0 h 186"/>
                <a:gd name="T4" fmla="*/ 0 w 253"/>
                <a:gd name="T5" fmla="*/ 31 h 186"/>
                <a:gd name="T6" fmla="*/ 0 w 253"/>
                <a:gd name="T7" fmla="*/ 155 h 186"/>
                <a:gd name="T8" fmla="*/ 31 w 253"/>
                <a:gd name="T9" fmla="*/ 186 h 186"/>
                <a:gd name="T10" fmla="*/ 223 w 253"/>
                <a:gd name="T11" fmla="*/ 186 h 186"/>
                <a:gd name="T12" fmla="*/ 253 w 253"/>
                <a:gd name="T13" fmla="*/ 155 h 186"/>
                <a:gd name="T14" fmla="*/ 253 w 253"/>
                <a:gd name="T15" fmla="*/ 31 h 186"/>
                <a:gd name="T16" fmla="*/ 223 w 253"/>
                <a:gd name="T17" fmla="*/ 0 h 186"/>
                <a:gd name="T18" fmla="*/ 216 w 253"/>
                <a:gd name="T19" fmla="*/ 24 h 186"/>
                <a:gd name="T20" fmla="*/ 128 w 253"/>
                <a:gd name="T21" fmla="*/ 86 h 186"/>
                <a:gd name="T22" fmla="*/ 46 w 253"/>
                <a:gd name="T23" fmla="*/ 24 h 186"/>
                <a:gd name="T24" fmla="*/ 216 w 253"/>
                <a:gd name="T25" fmla="*/ 24 h 186"/>
                <a:gd name="T26" fmla="*/ 223 w 253"/>
                <a:gd name="T27" fmla="*/ 162 h 186"/>
                <a:gd name="T28" fmla="*/ 31 w 253"/>
                <a:gd name="T29" fmla="*/ 162 h 186"/>
                <a:gd name="T30" fmla="*/ 24 w 253"/>
                <a:gd name="T31" fmla="*/ 155 h 186"/>
                <a:gd name="T32" fmla="*/ 24 w 253"/>
                <a:gd name="T33" fmla="*/ 37 h 186"/>
                <a:gd name="T34" fmla="*/ 128 w 253"/>
                <a:gd name="T35" fmla="*/ 115 h 186"/>
                <a:gd name="T36" fmla="*/ 230 w 253"/>
                <a:gd name="T37" fmla="*/ 43 h 186"/>
                <a:gd name="T38" fmla="*/ 230 w 253"/>
                <a:gd name="T39" fmla="*/ 155 h 186"/>
                <a:gd name="T40" fmla="*/ 223 w 253"/>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3" y="172"/>
                    <a:pt x="253" y="155"/>
                  </a:cubicBezTo>
                  <a:cubicBezTo>
                    <a:pt x="253" y="31"/>
                    <a:pt x="253" y="31"/>
                    <a:pt x="253" y="31"/>
                  </a:cubicBezTo>
                  <a:cubicBezTo>
                    <a:pt x="253" y="14"/>
                    <a:pt x="240" y="0"/>
                    <a:pt x="223" y="0"/>
                  </a:cubicBezTo>
                  <a:close/>
                  <a:moveTo>
                    <a:pt x="216" y="24"/>
                  </a:moveTo>
                  <a:cubicBezTo>
                    <a:pt x="128" y="86"/>
                    <a:pt x="128" y="86"/>
                    <a:pt x="128" y="86"/>
                  </a:cubicBezTo>
                  <a:cubicBezTo>
                    <a:pt x="46" y="24"/>
                    <a:pt x="46" y="24"/>
                    <a:pt x="46" y="24"/>
                  </a:cubicBezTo>
                  <a:lnTo>
                    <a:pt x="216" y="24"/>
                  </a:lnTo>
                  <a:close/>
                  <a:moveTo>
                    <a:pt x="223" y="162"/>
                  </a:moveTo>
                  <a:cubicBezTo>
                    <a:pt x="31" y="162"/>
                    <a:pt x="31" y="162"/>
                    <a:pt x="31" y="162"/>
                  </a:cubicBezTo>
                  <a:cubicBezTo>
                    <a:pt x="27" y="162"/>
                    <a:pt x="24" y="159"/>
                    <a:pt x="24" y="155"/>
                  </a:cubicBezTo>
                  <a:cubicBezTo>
                    <a:pt x="24" y="37"/>
                    <a:pt x="24" y="37"/>
                    <a:pt x="24" y="37"/>
                  </a:cubicBezTo>
                  <a:cubicBezTo>
                    <a:pt x="128" y="115"/>
                    <a:pt x="128" y="115"/>
                    <a:pt x="128" y="115"/>
                  </a:cubicBezTo>
                  <a:cubicBezTo>
                    <a:pt x="230" y="43"/>
                    <a:pt x="230" y="43"/>
                    <a:pt x="230" y="43"/>
                  </a:cubicBezTo>
                  <a:cubicBezTo>
                    <a:pt x="230" y="155"/>
                    <a:pt x="230" y="155"/>
                    <a:pt x="230" y="155"/>
                  </a:cubicBezTo>
                  <a:cubicBezTo>
                    <a:pt x="230" y="159"/>
                    <a:pt x="226"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37"/>
            <p:cNvSpPr>
              <a:spLocks noEditPoints="1"/>
            </p:cNvSpPr>
            <p:nvPr/>
          </p:nvSpPr>
          <p:spPr bwMode="auto">
            <a:xfrm>
              <a:off x="3016097" y="2976981"/>
              <a:ext cx="411311" cy="422064"/>
            </a:xfrm>
            <a:custGeom>
              <a:avLst/>
              <a:gdLst>
                <a:gd name="T0" fmla="*/ 142 w 194"/>
                <a:gd name="T1" fmla="*/ 188 h 199"/>
                <a:gd name="T2" fmla="*/ 90 w 194"/>
                <a:gd name="T3" fmla="*/ 199 h 199"/>
                <a:gd name="T4" fmla="*/ 0 w 194"/>
                <a:gd name="T5" fmla="*/ 109 h 199"/>
                <a:gd name="T6" fmla="*/ 107 w 194"/>
                <a:gd name="T7" fmla="*/ 0 h 199"/>
                <a:gd name="T8" fmla="*/ 194 w 194"/>
                <a:gd name="T9" fmla="*/ 82 h 199"/>
                <a:gd name="T10" fmla="*/ 140 w 194"/>
                <a:gd name="T11" fmla="*/ 151 h 199"/>
                <a:gd name="T12" fmla="*/ 115 w 194"/>
                <a:gd name="T13" fmla="*/ 129 h 199"/>
                <a:gd name="T14" fmla="*/ 115 w 194"/>
                <a:gd name="T15" fmla="*/ 129 h 199"/>
                <a:gd name="T16" fmla="*/ 77 w 194"/>
                <a:gd name="T17" fmla="*/ 151 h 199"/>
                <a:gd name="T18" fmla="*/ 45 w 194"/>
                <a:gd name="T19" fmla="*/ 113 h 199"/>
                <a:gd name="T20" fmla="*/ 113 w 194"/>
                <a:gd name="T21" fmla="*/ 46 h 199"/>
                <a:gd name="T22" fmla="*/ 147 w 194"/>
                <a:gd name="T23" fmla="*/ 53 h 199"/>
                <a:gd name="T24" fmla="*/ 138 w 194"/>
                <a:gd name="T25" fmla="*/ 107 h 199"/>
                <a:gd name="T26" fmla="*/ 145 w 194"/>
                <a:gd name="T27" fmla="*/ 131 h 199"/>
                <a:gd name="T28" fmla="*/ 173 w 194"/>
                <a:gd name="T29" fmla="*/ 83 h 199"/>
                <a:gd name="T30" fmla="*/ 105 w 194"/>
                <a:gd name="T31" fmla="*/ 17 h 199"/>
                <a:gd name="T32" fmla="*/ 22 w 194"/>
                <a:gd name="T33" fmla="*/ 106 h 199"/>
                <a:gd name="T34" fmla="*/ 95 w 194"/>
                <a:gd name="T35" fmla="*/ 181 h 199"/>
                <a:gd name="T36" fmla="*/ 137 w 194"/>
                <a:gd name="T37" fmla="*/ 172 h 199"/>
                <a:gd name="T38" fmla="*/ 142 w 194"/>
                <a:gd name="T39" fmla="*/ 188 h 199"/>
                <a:gd name="T40" fmla="*/ 117 w 194"/>
                <a:gd name="T41" fmla="*/ 70 h 199"/>
                <a:gd name="T42" fmla="*/ 108 w 194"/>
                <a:gd name="T43" fmla="*/ 69 h 199"/>
                <a:gd name="T44" fmla="*/ 74 w 194"/>
                <a:gd name="T45" fmla="*/ 110 h 199"/>
                <a:gd name="T46" fmla="*/ 88 w 194"/>
                <a:gd name="T47" fmla="*/ 127 h 199"/>
                <a:gd name="T48" fmla="*/ 113 w 194"/>
                <a:gd name="T49" fmla="*/ 97 h 199"/>
                <a:gd name="T50" fmla="*/ 117 w 194"/>
                <a:gd name="T51" fmla="*/ 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8"/>
                  </a:moveTo>
                  <a:cubicBezTo>
                    <a:pt x="125" y="196"/>
                    <a:pt x="110" y="199"/>
                    <a:pt x="90" y="199"/>
                  </a:cubicBezTo>
                  <a:cubicBezTo>
                    <a:pt x="42" y="199"/>
                    <a:pt x="0" y="165"/>
                    <a:pt x="0" y="109"/>
                  </a:cubicBezTo>
                  <a:cubicBezTo>
                    <a:pt x="0" y="50"/>
                    <a:pt x="43" y="0"/>
                    <a:pt x="107" y="0"/>
                  </a:cubicBezTo>
                  <a:cubicBezTo>
                    <a:pt x="158" y="0"/>
                    <a:pt x="194" y="34"/>
                    <a:pt x="194" y="82"/>
                  </a:cubicBezTo>
                  <a:cubicBezTo>
                    <a:pt x="194" y="124"/>
                    <a:pt x="171" y="151"/>
                    <a:pt x="140" y="151"/>
                  </a:cubicBezTo>
                  <a:cubicBezTo>
                    <a:pt x="126" y="151"/>
                    <a:pt x="117" y="143"/>
                    <a:pt x="115" y="129"/>
                  </a:cubicBezTo>
                  <a:cubicBezTo>
                    <a:pt x="115" y="129"/>
                    <a:pt x="115" y="129"/>
                    <a:pt x="115" y="129"/>
                  </a:cubicBezTo>
                  <a:cubicBezTo>
                    <a:pt x="105" y="143"/>
                    <a:pt x="93" y="151"/>
                    <a:pt x="77" y="151"/>
                  </a:cubicBezTo>
                  <a:cubicBezTo>
                    <a:pt x="59" y="151"/>
                    <a:pt x="45" y="137"/>
                    <a:pt x="45" y="113"/>
                  </a:cubicBezTo>
                  <a:cubicBezTo>
                    <a:pt x="45" y="78"/>
                    <a:pt x="71" y="46"/>
                    <a:pt x="113" y="46"/>
                  </a:cubicBezTo>
                  <a:cubicBezTo>
                    <a:pt x="125" y="46"/>
                    <a:pt x="139" y="50"/>
                    <a:pt x="147" y="53"/>
                  </a:cubicBezTo>
                  <a:cubicBezTo>
                    <a:pt x="138" y="107"/>
                    <a:pt x="138" y="107"/>
                    <a:pt x="138" y="107"/>
                  </a:cubicBezTo>
                  <a:cubicBezTo>
                    <a:pt x="135" y="123"/>
                    <a:pt x="137" y="131"/>
                    <a:pt x="145" y="131"/>
                  </a:cubicBezTo>
                  <a:cubicBezTo>
                    <a:pt x="157" y="132"/>
                    <a:pt x="173" y="116"/>
                    <a:pt x="173" y="83"/>
                  </a:cubicBezTo>
                  <a:cubicBezTo>
                    <a:pt x="173" y="46"/>
                    <a:pt x="149" y="17"/>
                    <a:pt x="105" y="17"/>
                  </a:cubicBezTo>
                  <a:cubicBezTo>
                    <a:pt x="60" y="17"/>
                    <a:pt x="22" y="51"/>
                    <a:pt x="22" y="106"/>
                  </a:cubicBezTo>
                  <a:cubicBezTo>
                    <a:pt x="22" y="154"/>
                    <a:pt x="53" y="181"/>
                    <a:pt x="95" y="181"/>
                  </a:cubicBezTo>
                  <a:cubicBezTo>
                    <a:pt x="110" y="181"/>
                    <a:pt x="126" y="178"/>
                    <a:pt x="137" y="172"/>
                  </a:cubicBezTo>
                  <a:lnTo>
                    <a:pt x="142" y="188"/>
                  </a:lnTo>
                  <a:close/>
                  <a:moveTo>
                    <a:pt x="117" y="70"/>
                  </a:moveTo>
                  <a:cubicBezTo>
                    <a:pt x="115" y="70"/>
                    <a:pt x="111" y="69"/>
                    <a:pt x="108" y="69"/>
                  </a:cubicBezTo>
                  <a:cubicBezTo>
                    <a:pt x="89" y="69"/>
                    <a:pt x="74" y="88"/>
                    <a:pt x="74" y="110"/>
                  </a:cubicBezTo>
                  <a:cubicBezTo>
                    <a:pt x="74" y="121"/>
                    <a:pt x="79" y="127"/>
                    <a:pt x="88" y="127"/>
                  </a:cubicBezTo>
                  <a:cubicBezTo>
                    <a:pt x="99" y="127"/>
                    <a:pt x="110" y="114"/>
                    <a:pt x="113" y="97"/>
                  </a:cubicBezTo>
                  <a:lnTo>
                    <a:pt x="117" y="7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38"/>
            <p:cNvSpPr/>
            <p:nvPr/>
          </p:nvSpPr>
          <p:spPr bwMode="auto">
            <a:xfrm>
              <a:off x="4826223" y="4782627"/>
              <a:ext cx="443571" cy="430129"/>
            </a:xfrm>
            <a:custGeom>
              <a:avLst/>
              <a:gdLst>
                <a:gd name="T0" fmla="*/ 11 w 209"/>
                <a:gd name="T1" fmla="*/ 203 h 203"/>
                <a:gd name="T2" fmla="*/ 26 w 209"/>
                <a:gd name="T3" fmla="*/ 167 h 203"/>
                <a:gd name="T4" fmla="*/ 79 w 209"/>
                <a:gd name="T5" fmla="*/ 120 h 203"/>
                <a:gd name="T6" fmla="*/ 52 w 209"/>
                <a:gd name="T7" fmla="*/ 64 h 203"/>
                <a:gd name="T8" fmla="*/ 106 w 209"/>
                <a:gd name="T9" fmla="*/ 0 h 203"/>
                <a:gd name="T10" fmla="*/ 159 w 209"/>
                <a:gd name="T11" fmla="*/ 69 h 203"/>
                <a:gd name="T12" fmla="*/ 133 w 209"/>
                <a:gd name="T13" fmla="*/ 121 h 203"/>
                <a:gd name="T14" fmla="*/ 190 w 209"/>
                <a:gd name="T15" fmla="*/ 164 h 203"/>
                <a:gd name="T16" fmla="*/ 209 w 209"/>
                <a:gd name="T17" fmla="*/ 203 h 203"/>
                <a:gd name="T18" fmla="*/ 11 w 209"/>
                <a:gd name="T19"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3">
                  <a:moveTo>
                    <a:pt x="11" y="203"/>
                  </a:moveTo>
                  <a:cubicBezTo>
                    <a:pt x="11" y="203"/>
                    <a:pt x="0" y="175"/>
                    <a:pt x="26" y="167"/>
                  </a:cubicBezTo>
                  <a:cubicBezTo>
                    <a:pt x="52" y="159"/>
                    <a:pt x="79" y="150"/>
                    <a:pt x="79" y="120"/>
                  </a:cubicBezTo>
                  <a:cubicBezTo>
                    <a:pt x="79" y="120"/>
                    <a:pt x="52" y="108"/>
                    <a:pt x="52" y="64"/>
                  </a:cubicBezTo>
                  <a:cubicBezTo>
                    <a:pt x="52" y="24"/>
                    <a:pt x="73" y="0"/>
                    <a:pt x="106" y="0"/>
                  </a:cubicBezTo>
                  <a:cubicBezTo>
                    <a:pt x="140" y="0"/>
                    <a:pt x="159" y="26"/>
                    <a:pt x="159" y="69"/>
                  </a:cubicBezTo>
                  <a:cubicBezTo>
                    <a:pt x="159" y="69"/>
                    <a:pt x="152" y="111"/>
                    <a:pt x="133" y="121"/>
                  </a:cubicBezTo>
                  <a:cubicBezTo>
                    <a:pt x="134" y="129"/>
                    <a:pt x="130" y="155"/>
                    <a:pt x="190" y="164"/>
                  </a:cubicBezTo>
                  <a:cubicBezTo>
                    <a:pt x="208" y="166"/>
                    <a:pt x="209" y="184"/>
                    <a:pt x="209" y="203"/>
                  </a:cubicBezTo>
                  <a:lnTo>
                    <a:pt x="11" y="2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9"/>
            <p:cNvSpPr/>
            <p:nvPr/>
          </p:nvSpPr>
          <p:spPr bwMode="auto">
            <a:xfrm>
              <a:off x="5216924" y="4841769"/>
              <a:ext cx="285857" cy="369194"/>
            </a:xfrm>
            <a:custGeom>
              <a:avLst/>
              <a:gdLst>
                <a:gd name="T0" fmla="*/ 40 w 135"/>
                <a:gd name="T1" fmla="*/ 174 h 174"/>
                <a:gd name="T2" fmla="*/ 135 w 135"/>
                <a:gd name="T3" fmla="*/ 174 h 174"/>
                <a:gd name="T4" fmla="*/ 118 w 135"/>
                <a:gd name="T5" fmla="*/ 141 h 174"/>
                <a:gd name="T6" fmla="*/ 70 w 135"/>
                <a:gd name="T7" fmla="*/ 104 h 174"/>
                <a:gd name="T8" fmla="*/ 92 w 135"/>
                <a:gd name="T9" fmla="*/ 59 h 174"/>
                <a:gd name="T10" fmla="*/ 47 w 135"/>
                <a:gd name="T11" fmla="*/ 0 h 174"/>
                <a:gd name="T12" fmla="*/ 0 w 135"/>
                <a:gd name="T13" fmla="*/ 54 h 174"/>
                <a:gd name="T14" fmla="*/ 23 w 135"/>
                <a:gd name="T15" fmla="*/ 103 h 174"/>
                <a:gd name="T16" fmla="*/ 13 w 135"/>
                <a:gd name="T17" fmla="*/ 124 h 174"/>
                <a:gd name="T18" fmla="*/ 38 w 135"/>
                <a:gd name="T19" fmla="*/ 145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2"/>
                    <a:pt x="118" y="141"/>
                  </a:cubicBezTo>
                  <a:cubicBezTo>
                    <a:pt x="67" y="133"/>
                    <a:pt x="71" y="110"/>
                    <a:pt x="70" y="104"/>
                  </a:cubicBezTo>
                  <a:cubicBezTo>
                    <a:pt x="86" y="95"/>
                    <a:pt x="92" y="59"/>
                    <a:pt x="92" y="59"/>
                  </a:cubicBezTo>
                  <a:cubicBezTo>
                    <a:pt x="92" y="22"/>
                    <a:pt x="76" y="0"/>
                    <a:pt x="47" y="0"/>
                  </a:cubicBezTo>
                  <a:cubicBezTo>
                    <a:pt x="18" y="0"/>
                    <a:pt x="0" y="20"/>
                    <a:pt x="0" y="54"/>
                  </a:cubicBezTo>
                  <a:cubicBezTo>
                    <a:pt x="0" y="93"/>
                    <a:pt x="23" y="103"/>
                    <a:pt x="23" y="103"/>
                  </a:cubicBezTo>
                  <a:cubicBezTo>
                    <a:pt x="23" y="114"/>
                    <a:pt x="18" y="121"/>
                    <a:pt x="13" y="124"/>
                  </a:cubicBezTo>
                  <a:cubicBezTo>
                    <a:pt x="13" y="124"/>
                    <a:pt x="33" y="129"/>
                    <a:pt x="38" y="145"/>
                  </a:cubicBezTo>
                  <a:cubicBezTo>
                    <a:pt x="41"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0"/>
            <p:cNvSpPr/>
            <p:nvPr/>
          </p:nvSpPr>
          <p:spPr bwMode="auto">
            <a:xfrm>
              <a:off x="1507060" y="3922368"/>
              <a:ext cx="534077" cy="381740"/>
            </a:xfrm>
            <a:custGeom>
              <a:avLst/>
              <a:gdLst>
                <a:gd name="T0" fmla="*/ 252 w 252"/>
                <a:gd name="T1" fmla="*/ 12 h 180"/>
                <a:gd name="T2" fmla="*/ 244 w 252"/>
                <a:gd name="T3" fmla="*/ 0 h 180"/>
                <a:gd name="T4" fmla="*/ 92 w 252"/>
                <a:gd name="T5" fmla="*/ 9 h 180"/>
                <a:gd name="T6" fmla="*/ 62 w 252"/>
                <a:gd name="T7" fmla="*/ 128 h 180"/>
                <a:gd name="T8" fmla="*/ 47 w 252"/>
                <a:gd name="T9" fmla="*/ 122 h 180"/>
                <a:gd name="T10" fmla="*/ 4 w 252"/>
                <a:gd name="T11" fmla="*/ 139 h 180"/>
                <a:gd name="T12" fmla="*/ 34 w 252"/>
                <a:gd name="T13" fmla="*/ 175 h 180"/>
                <a:gd name="T14" fmla="*/ 77 w 252"/>
                <a:gd name="T15" fmla="*/ 158 h 180"/>
                <a:gd name="T16" fmla="*/ 78 w 252"/>
                <a:gd name="T17" fmla="*/ 153 h 180"/>
                <a:gd name="T18" fmla="*/ 103 w 252"/>
                <a:gd name="T19" fmla="*/ 55 h 180"/>
                <a:gd name="T20" fmla="*/ 210 w 252"/>
                <a:gd name="T21" fmla="*/ 48 h 180"/>
                <a:gd name="T22" fmla="*/ 190 w 252"/>
                <a:gd name="T23" fmla="*/ 123 h 180"/>
                <a:gd name="T24" fmla="*/ 176 w 252"/>
                <a:gd name="T25" fmla="*/ 116 h 180"/>
                <a:gd name="T26" fmla="*/ 132 w 252"/>
                <a:gd name="T27" fmla="*/ 133 h 180"/>
                <a:gd name="T28" fmla="*/ 162 w 252"/>
                <a:gd name="T29" fmla="*/ 169 h 180"/>
                <a:gd name="T30" fmla="*/ 205 w 252"/>
                <a:gd name="T31" fmla="*/ 152 h 180"/>
                <a:gd name="T32" fmla="*/ 206 w 252"/>
                <a:gd name="T33" fmla="*/ 146 h 180"/>
                <a:gd name="T34" fmla="*/ 207 w 252"/>
                <a:gd name="T35" fmla="*/ 146 h 180"/>
                <a:gd name="T36" fmla="*/ 252 w 252"/>
                <a:gd name="T37"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80">
                  <a:moveTo>
                    <a:pt x="252" y="12"/>
                  </a:moveTo>
                  <a:cubicBezTo>
                    <a:pt x="244" y="0"/>
                    <a:pt x="244" y="0"/>
                    <a:pt x="244" y="0"/>
                  </a:cubicBezTo>
                  <a:cubicBezTo>
                    <a:pt x="92" y="9"/>
                    <a:pt x="92" y="9"/>
                    <a:pt x="92" y="9"/>
                  </a:cubicBezTo>
                  <a:cubicBezTo>
                    <a:pt x="62" y="128"/>
                    <a:pt x="62" y="128"/>
                    <a:pt x="62" y="128"/>
                  </a:cubicBezTo>
                  <a:cubicBezTo>
                    <a:pt x="57" y="126"/>
                    <a:pt x="53" y="123"/>
                    <a:pt x="47" y="122"/>
                  </a:cubicBezTo>
                  <a:cubicBezTo>
                    <a:pt x="27" y="117"/>
                    <a:pt x="8" y="124"/>
                    <a:pt x="4" y="139"/>
                  </a:cubicBezTo>
                  <a:cubicBezTo>
                    <a:pt x="0" y="153"/>
                    <a:pt x="14" y="169"/>
                    <a:pt x="34" y="175"/>
                  </a:cubicBezTo>
                  <a:cubicBezTo>
                    <a:pt x="54" y="180"/>
                    <a:pt x="73" y="172"/>
                    <a:pt x="77" y="158"/>
                  </a:cubicBezTo>
                  <a:cubicBezTo>
                    <a:pt x="78" y="156"/>
                    <a:pt x="78" y="155"/>
                    <a:pt x="78" y="153"/>
                  </a:cubicBezTo>
                  <a:cubicBezTo>
                    <a:pt x="103" y="55"/>
                    <a:pt x="103" y="55"/>
                    <a:pt x="103" y="55"/>
                  </a:cubicBezTo>
                  <a:cubicBezTo>
                    <a:pt x="210" y="48"/>
                    <a:pt x="210" y="48"/>
                    <a:pt x="210" y="48"/>
                  </a:cubicBezTo>
                  <a:cubicBezTo>
                    <a:pt x="190" y="123"/>
                    <a:pt x="190" y="123"/>
                    <a:pt x="190" y="123"/>
                  </a:cubicBezTo>
                  <a:cubicBezTo>
                    <a:pt x="186" y="120"/>
                    <a:pt x="181" y="118"/>
                    <a:pt x="176" y="116"/>
                  </a:cubicBezTo>
                  <a:cubicBezTo>
                    <a:pt x="155" y="111"/>
                    <a:pt x="136" y="118"/>
                    <a:pt x="132" y="133"/>
                  </a:cubicBezTo>
                  <a:cubicBezTo>
                    <a:pt x="129" y="147"/>
                    <a:pt x="142" y="163"/>
                    <a:pt x="162" y="169"/>
                  </a:cubicBezTo>
                  <a:cubicBezTo>
                    <a:pt x="182" y="174"/>
                    <a:pt x="202" y="166"/>
                    <a:pt x="205" y="152"/>
                  </a:cubicBezTo>
                  <a:cubicBezTo>
                    <a:pt x="206" y="150"/>
                    <a:pt x="206" y="148"/>
                    <a:pt x="206" y="146"/>
                  </a:cubicBezTo>
                  <a:cubicBezTo>
                    <a:pt x="207" y="146"/>
                    <a:pt x="207" y="146"/>
                    <a:pt x="207" y="146"/>
                  </a:cubicBezTo>
                  <a:lnTo>
                    <a:pt x="252"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1"/>
            <p:cNvSpPr/>
            <p:nvPr/>
          </p:nvSpPr>
          <p:spPr bwMode="auto">
            <a:xfrm>
              <a:off x="2132540" y="4865069"/>
              <a:ext cx="521531" cy="471350"/>
            </a:xfrm>
            <a:custGeom>
              <a:avLst/>
              <a:gdLst>
                <a:gd name="T0" fmla="*/ 242 w 246"/>
                <a:gd name="T1" fmla="*/ 65 h 222"/>
                <a:gd name="T2" fmla="*/ 181 w 246"/>
                <a:gd name="T3" fmla="*/ 1 h 222"/>
                <a:gd name="T4" fmla="*/ 122 w 246"/>
                <a:gd name="T5" fmla="*/ 37 h 222"/>
                <a:gd name="T6" fmla="*/ 62 w 246"/>
                <a:gd name="T7" fmla="*/ 3 h 222"/>
                <a:gd name="T8" fmla="*/ 3 w 246"/>
                <a:gd name="T9" fmla="*/ 68 h 222"/>
                <a:gd name="T10" fmla="*/ 48 w 246"/>
                <a:gd name="T11" fmla="*/ 155 h 222"/>
                <a:gd name="T12" fmla="*/ 124 w 246"/>
                <a:gd name="T13" fmla="*/ 222 h 222"/>
                <a:gd name="T14" fmla="*/ 124 w 246"/>
                <a:gd name="T15" fmla="*/ 222 h 222"/>
                <a:gd name="T16" fmla="*/ 124 w 246"/>
                <a:gd name="T17" fmla="*/ 222 h 222"/>
                <a:gd name="T18" fmla="*/ 124 w 246"/>
                <a:gd name="T19" fmla="*/ 222 h 222"/>
                <a:gd name="T20" fmla="*/ 124 w 246"/>
                <a:gd name="T21" fmla="*/ 222 h 222"/>
                <a:gd name="T22" fmla="*/ 199 w 246"/>
                <a:gd name="T23" fmla="*/ 154 h 222"/>
                <a:gd name="T24" fmla="*/ 242 w 246"/>
                <a:gd name="T25" fmla="*/ 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22">
                  <a:moveTo>
                    <a:pt x="242" y="65"/>
                  </a:moveTo>
                  <a:cubicBezTo>
                    <a:pt x="238" y="0"/>
                    <a:pt x="181" y="1"/>
                    <a:pt x="181" y="1"/>
                  </a:cubicBezTo>
                  <a:cubicBezTo>
                    <a:pt x="143" y="0"/>
                    <a:pt x="123" y="36"/>
                    <a:pt x="122" y="37"/>
                  </a:cubicBezTo>
                  <a:cubicBezTo>
                    <a:pt x="121" y="36"/>
                    <a:pt x="100" y="1"/>
                    <a:pt x="62" y="3"/>
                  </a:cubicBezTo>
                  <a:cubicBezTo>
                    <a:pt x="62" y="3"/>
                    <a:pt x="5" y="3"/>
                    <a:pt x="3" y="68"/>
                  </a:cubicBezTo>
                  <a:cubicBezTo>
                    <a:pt x="3" y="68"/>
                    <a:pt x="0" y="111"/>
                    <a:pt x="48" y="155"/>
                  </a:cubicBezTo>
                  <a:cubicBezTo>
                    <a:pt x="124" y="222"/>
                    <a:pt x="124" y="222"/>
                    <a:pt x="124" y="222"/>
                  </a:cubicBezTo>
                  <a:cubicBezTo>
                    <a:pt x="124" y="222"/>
                    <a:pt x="124" y="222"/>
                    <a:pt x="124" y="222"/>
                  </a:cubicBezTo>
                  <a:cubicBezTo>
                    <a:pt x="124" y="222"/>
                    <a:pt x="124" y="222"/>
                    <a:pt x="124" y="222"/>
                  </a:cubicBezTo>
                  <a:cubicBezTo>
                    <a:pt x="124" y="222"/>
                    <a:pt x="124" y="222"/>
                    <a:pt x="124" y="222"/>
                  </a:cubicBezTo>
                  <a:cubicBezTo>
                    <a:pt x="124" y="222"/>
                    <a:pt x="124" y="222"/>
                    <a:pt x="124" y="222"/>
                  </a:cubicBezTo>
                  <a:cubicBezTo>
                    <a:pt x="199" y="154"/>
                    <a:pt x="199" y="154"/>
                    <a:pt x="199" y="154"/>
                  </a:cubicBezTo>
                  <a:cubicBezTo>
                    <a:pt x="246" y="108"/>
                    <a:pt x="242" y="65"/>
                    <a:pt x="242"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2"/>
            <p:cNvSpPr>
              <a:spLocks noEditPoints="1"/>
            </p:cNvSpPr>
            <p:nvPr/>
          </p:nvSpPr>
          <p:spPr bwMode="auto">
            <a:xfrm>
              <a:off x="1910306" y="2938448"/>
              <a:ext cx="694479" cy="577090"/>
            </a:xfrm>
            <a:custGeom>
              <a:avLst/>
              <a:gdLst>
                <a:gd name="T0" fmla="*/ 328 w 328"/>
                <a:gd name="T1" fmla="*/ 39 h 272"/>
                <a:gd name="T2" fmla="*/ 163 w 328"/>
                <a:gd name="T3" fmla="*/ 0 h 272"/>
                <a:gd name="T4" fmla="*/ 0 w 328"/>
                <a:gd name="T5" fmla="*/ 46 h 272"/>
                <a:gd name="T6" fmla="*/ 2 w 328"/>
                <a:gd name="T7" fmla="*/ 56 h 272"/>
                <a:gd name="T8" fmla="*/ 67 w 328"/>
                <a:gd name="T9" fmla="*/ 72 h 272"/>
                <a:gd name="T10" fmla="*/ 69 w 328"/>
                <a:gd name="T11" fmla="*/ 152 h 272"/>
                <a:gd name="T12" fmla="*/ 164 w 328"/>
                <a:gd name="T13" fmla="*/ 197 h 272"/>
                <a:gd name="T14" fmla="*/ 264 w 328"/>
                <a:gd name="T15" fmla="*/ 148 h 272"/>
                <a:gd name="T16" fmla="*/ 263 w 328"/>
                <a:gd name="T17" fmla="*/ 69 h 272"/>
                <a:gd name="T18" fmla="*/ 267 w 328"/>
                <a:gd name="T19" fmla="*/ 67 h 272"/>
                <a:gd name="T20" fmla="*/ 274 w 328"/>
                <a:gd name="T21" fmla="*/ 131 h 272"/>
                <a:gd name="T22" fmla="*/ 273 w 328"/>
                <a:gd name="T23" fmla="*/ 201 h 272"/>
                <a:gd name="T24" fmla="*/ 262 w 328"/>
                <a:gd name="T25" fmla="*/ 214 h 272"/>
                <a:gd name="T26" fmla="*/ 272 w 328"/>
                <a:gd name="T27" fmla="*/ 226 h 272"/>
                <a:gd name="T28" fmla="*/ 257 w 328"/>
                <a:gd name="T29" fmla="*/ 270 h 272"/>
                <a:gd name="T30" fmla="*/ 262 w 328"/>
                <a:gd name="T31" fmla="*/ 271 h 272"/>
                <a:gd name="T32" fmla="*/ 268 w 328"/>
                <a:gd name="T33" fmla="*/ 254 h 272"/>
                <a:gd name="T34" fmla="*/ 265 w 328"/>
                <a:gd name="T35" fmla="*/ 271 h 272"/>
                <a:gd name="T36" fmla="*/ 269 w 328"/>
                <a:gd name="T37" fmla="*/ 272 h 272"/>
                <a:gd name="T38" fmla="*/ 272 w 328"/>
                <a:gd name="T39" fmla="*/ 259 h 272"/>
                <a:gd name="T40" fmla="*/ 273 w 328"/>
                <a:gd name="T41" fmla="*/ 271 h 272"/>
                <a:gd name="T42" fmla="*/ 277 w 328"/>
                <a:gd name="T43" fmla="*/ 272 h 272"/>
                <a:gd name="T44" fmla="*/ 277 w 328"/>
                <a:gd name="T45" fmla="*/ 259 h 272"/>
                <a:gd name="T46" fmla="*/ 279 w 328"/>
                <a:gd name="T47" fmla="*/ 272 h 272"/>
                <a:gd name="T48" fmla="*/ 283 w 328"/>
                <a:gd name="T49" fmla="*/ 272 h 272"/>
                <a:gd name="T50" fmla="*/ 281 w 328"/>
                <a:gd name="T51" fmla="*/ 256 h 272"/>
                <a:gd name="T52" fmla="*/ 286 w 328"/>
                <a:gd name="T53" fmla="*/ 270 h 272"/>
                <a:gd name="T54" fmla="*/ 290 w 328"/>
                <a:gd name="T55" fmla="*/ 270 h 272"/>
                <a:gd name="T56" fmla="*/ 279 w 328"/>
                <a:gd name="T57" fmla="*/ 225 h 272"/>
                <a:gd name="T58" fmla="*/ 287 w 328"/>
                <a:gd name="T59" fmla="*/ 213 h 272"/>
                <a:gd name="T60" fmla="*/ 278 w 328"/>
                <a:gd name="T61" fmla="*/ 201 h 272"/>
                <a:gd name="T62" fmla="*/ 280 w 328"/>
                <a:gd name="T63" fmla="*/ 132 h 272"/>
                <a:gd name="T64" fmla="*/ 272 w 328"/>
                <a:gd name="T65" fmla="*/ 66 h 272"/>
                <a:gd name="T66" fmla="*/ 328 w 328"/>
                <a:gd name="T67" fmla="*/ 51 h 272"/>
                <a:gd name="T68" fmla="*/ 328 w 328"/>
                <a:gd name="T69" fmla="*/ 39 h 272"/>
                <a:gd name="T70" fmla="*/ 163 w 328"/>
                <a:gd name="T71" fmla="*/ 57 h 272"/>
                <a:gd name="T72" fmla="*/ 66 w 328"/>
                <a:gd name="T73" fmla="*/ 42 h 272"/>
                <a:gd name="T74" fmla="*/ 162 w 328"/>
                <a:gd name="T75" fmla="*/ 23 h 272"/>
                <a:gd name="T76" fmla="*/ 258 w 328"/>
                <a:gd name="T77" fmla="*/ 38 h 272"/>
                <a:gd name="T78" fmla="*/ 163 w 328"/>
                <a:gd name="T79" fmla="*/ 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2">
                  <a:moveTo>
                    <a:pt x="328" y="39"/>
                  </a:moveTo>
                  <a:cubicBezTo>
                    <a:pt x="163" y="0"/>
                    <a:pt x="163" y="0"/>
                    <a:pt x="163" y="0"/>
                  </a:cubicBezTo>
                  <a:cubicBezTo>
                    <a:pt x="0" y="46"/>
                    <a:pt x="0" y="46"/>
                    <a:pt x="0" y="46"/>
                  </a:cubicBezTo>
                  <a:cubicBezTo>
                    <a:pt x="2" y="56"/>
                    <a:pt x="2" y="56"/>
                    <a:pt x="2" y="56"/>
                  </a:cubicBezTo>
                  <a:cubicBezTo>
                    <a:pt x="67" y="72"/>
                    <a:pt x="67" y="72"/>
                    <a:pt x="67" y="72"/>
                  </a:cubicBezTo>
                  <a:cubicBezTo>
                    <a:pt x="69" y="152"/>
                    <a:pt x="69" y="152"/>
                    <a:pt x="69" y="152"/>
                  </a:cubicBezTo>
                  <a:cubicBezTo>
                    <a:pt x="84" y="197"/>
                    <a:pt x="164" y="197"/>
                    <a:pt x="164" y="197"/>
                  </a:cubicBezTo>
                  <a:cubicBezTo>
                    <a:pt x="257" y="194"/>
                    <a:pt x="264" y="148"/>
                    <a:pt x="264" y="148"/>
                  </a:cubicBezTo>
                  <a:cubicBezTo>
                    <a:pt x="263" y="69"/>
                    <a:pt x="263" y="69"/>
                    <a:pt x="263" y="69"/>
                  </a:cubicBezTo>
                  <a:cubicBezTo>
                    <a:pt x="267" y="67"/>
                    <a:pt x="267" y="67"/>
                    <a:pt x="267" y="67"/>
                  </a:cubicBezTo>
                  <a:cubicBezTo>
                    <a:pt x="271" y="78"/>
                    <a:pt x="276" y="97"/>
                    <a:pt x="274" y="131"/>
                  </a:cubicBezTo>
                  <a:cubicBezTo>
                    <a:pt x="272" y="179"/>
                    <a:pt x="272" y="194"/>
                    <a:pt x="273" y="201"/>
                  </a:cubicBezTo>
                  <a:cubicBezTo>
                    <a:pt x="267" y="202"/>
                    <a:pt x="262" y="208"/>
                    <a:pt x="262" y="214"/>
                  </a:cubicBezTo>
                  <a:cubicBezTo>
                    <a:pt x="263" y="220"/>
                    <a:pt x="267" y="224"/>
                    <a:pt x="272" y="226"/>
                  </a:cubicBezTo>
                  <a:cubicBezTo>
                    <a:pt x="271" y="231"/>
                    <a:pt x="266" y="249"/>
                    <a:pt x="257" y="270"/>
                  </a:cubicBezTo>
                  <a:cubicBezTo>
                    <a:pt x="262" y="271"/>
                    <a:pt x="262" y="271"/>
                    <a:pt x="262" y="271"/>
                  </a:cubicBezTo>
                  <a:cubicBezTo>
                    <a:pt x="262" y="271"/>
                    <a:pt x="267" y="258"/>
                    <a:pt x="268" y="254"/>
                  </a:cubicBezTo>
                  <a:cubicBezTo>
                    <a:pt x="268" y="257"/>
                    <a:pt x="265" y="270"/>
                    <a:pt x="265" y="271"/>
                  </a:cubicBezTo>
                  <a:cubicBezTo>
                    <a:pt x="269" y="272"/>
                    <a:pt x="269" y="272"/>
                    <a:pt x="269" y="272"/>
                  </a:cubicBezTo>
                  <a:cubicBezTo>
                    <a:pt x="269" y="272"/>
                    <a:pt x="272" y="261"/>
                    <a:pt x="272" y="259"/>
                  </a:cubicBezTo>
                  <a:cubicBezTo>
                    <a:pt x="272" y="259"/>
                    <a:pt x="272" y="271"/>
                    <a:pt x="273" y="271"/>
                  </a:cubicBezTo>
                  <a:cubicBezTo>
                    <a:pt x="277" y="272"/>
                    <a:pt x="277" y="272"/>
                    <a:pt x="277" y="272"/>
                  </a:cubicBezTo>
                  <a:cubicBezTo>
                    <a:pt x="277" y="272"/>
                    <a:pt x="276" y="261"/>
                    <a:pt x="277" y="259"/>
                  </a:cubicBezTo>
                  <a:cubicBezTo>
                    <a:pt x="277" y="259"/>
                    <a:pt x="279" y="266"/>
                    <a:pt x="279" y="272"/>
                  </a:cubicBezTo>
                  <a:cubicBezTo>
                    <a:pt x="283" y="272"/>
                    <a:pt x="283" y="272"/>
                    <a:pt x="283" y="272"/>
                  </a:cubicBezTo>
                  <a:cubicBezTo>
                    <a:pt x="283" y="272"/>
                    <a:pt x="282" y="259"/>
                    <a:pt x="281" y="256"/>
                  </a:cubicBezTo>
                  <a:cubicBezTo>
                    <a:pt x="281" y="256"/>
                    <a:pt x="285" y="264"/>
                    <a:pt x="286" y="270"/>
                  </a:cubicBezTo>
                  <a:cubicBezTo>
                    <a:pt x="290" y="270"/>
                    <a:pt x="290" y="270"/>
                    <a:pt x="290" y="270"/>
                  </a:cubicBezTo>
                  <a:cubicBezTo>
                    <a:pt x="290" y="270"/>
                    <a:pt x="282" y="234"/>
                    <a:pt x="279" y="225"/>
                  </a:cubicBezTo>
                  <a:cubicBezTo>
                    <a:pt x="284" y="224"/>
                    <a:pt x="288" y="219"/>
                    <a:pt x="287" y="213"/>
                  </a:cubicBezTo>
                  <a:cubicBezTo>
                    <a:pt x="287" y="208"/>
                    <a:pt x="283" y="203"/>
                    <a:pt x="278" y="201"/>
                  </a:cubicBezTo>
                  <a:cubicBezTo>
                    <a:pt x="277" y="194"/>
                    <a:pt x="278" y="181"/>
                    <a:pt x="280" y="132"/>
                  </a:cubicBezTo>
                  <a:cubicBezTo>
                    <a:pt x="281" y="103"/>
                    <a:pt x="278" y="81"/>
                    <a:pt x="272" y="66"/>
                  </a:cubicBezTo>
                  <a:cubicBezTo>
                    <a:pt x="328" y="51"/>
                    <a:pt x="328" y="51"/>
                    <a:pt x="328" y="51"/>
                  </a:cubicBezTo>
                  <a:lnTo>
                    <a:pt x="328" y="39"/>
                  </a:lnTo>
                  <a:close/>
                  <a:moveTo>
                    <a:pt x="163" y="57"/>
                  </a:moveTo>
                  <a:cubicBezTo>
                    <a:pt x="110" y="59"/>
                    <a:pt x="66" y="52"/>
                    <a:pt x="66" y="42"/>
                  </a:cubicBezTo>
                  <a:cubicBezTo>
                    <a:pt x="66" y="33"/>
                    <a:pt x="109" y="24"/>
                    <a:pt x="162" y="23"/>
                  </a:cubicBezTo>
                  <a:cubicBezTo>
                    <a:pt x="215" y="22"/>
                    <a:pt x="258" y="29"/>
                    <a:pt x="258" y="38"/>
                  </a:cubicBezTo>
                  <a:cubicBezTo>
                    <a:pt x="258" y="48"/>
                    <a:pt x="216" y="56"/>
                    <a:pt x="163"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3"/>
            <p:cNvSpPr>
              <a:spLocks noEditPoints="1"/>
            </p:cNvSpPr>
            <p:nvPr/>
          </p:nvSpPr>
          <p:spPr bwMode="auto">
            <a:xfrm>
              <a:off x="1269594" y="3178604"/>
              <a:ext cx="347688" cy="355753"/>
            </a:xfrm>
            <a:custGeom>
              <a:avLst/>
              <a:gdLst>
                <a:gd name="T0" fmla="*/ 81 w 164"/>
                <a:gd name="T1" fmla="*/ 73 h 168"/>
                <a:gd name="T2" fmla="*/ 128 w 164"/>
                <a:gd name="T3" fmla="*/ 55 h 168"/>
                <a:gd name="T4" fmla="*/ 151 w 164"/>
                <a:gd name="T5" fmla="*/ 65 h 168"/>
                <a:gd name="T6" fmla="*/ 152 w 164"/>
                <a:gd name="T7" fmla="*/ 66 h 168"/>
                <a:gd name="T8" fmla="*/ 161 w 164"/>
                <a:gd name="T9" fmla="*/ 99 h 168"/>
                <a:gd name="T10" fmla="*/ 144 w 164"/>
                <a:gd name="T11" fmla="*/ 134 h 168"/>
                <a:gd name="T12" fmla="*/ 155 w 164"/>
                <a:gd name="T13" fmla="*/ 145 h 168"/>
                <a:gd name="T14" fmla="*/ 154 w 164"/>
                <a:gd name="T15" fmla="*/ 156 h 168"/>
                <a:gd name="T16" fmla="*/ 144 w 164"/>
                <a:gd name="T17" fmla="*/ 157 h 168"/>
                <a:gd name="T18" fmla="*/ 132 w 164"/>
                <a:gd name="T19" fmla="*/ 146 h 168"/>
                <a:gd name="T20" fmla="*/ 93 w 164"/>
                <a:gd name="T21" fmla="*/ 166 h 168"/>
                <a:gd name="T22" fmla="*/ 62 w 164"/>
                <a:gd name="T23" fmla="*/ 160 h 168"/>
                <a:gd name="T24" fmla="*/ 64 w 164"/>
                <a:gd name="T25" fmla="*/ 143 h 168"/>
                <a:gd name="T26" fmla="*/ 79 w 164"/>
                <a:gd name="T27" fmla="*/ 141 h 168"/>
                <a:gd name="T28" fmla="*/ 119 w 164"/>
                <a:gd name="T29" fmla="*/ 134 h 168"/>
                <a:gd name="T30" fmla="*/ 82 w 164"/>
                <a:gd name="T31" fmla="*/ 97 h 168"/>
                <a:gd name="T32" fmla="*/ 17 w 164"/>
                <a:gd name="T33" fmla="*/ 105 h 168"/>
                <a:gd name="T34" fmla="*/ 23 w 164"/>
                <a:gd name="T35" fmla="*/ 41 h 168"/>
                <a:gd name="T36" fmla="*/ 12 w 164"/>
                <a:gd name="T37" fmla="*/ 30 h 168"/>
                <a:gd name="T38" fmla="*/ 14 w 164"/>
                <a:gd name="T39" fmla="*/ 20 h 168"/>
                <a:gd name="T40" fmla="*/ 24 w 164"/>
                <a:gd name="T41" fmla="*/ 18 h 168"/>
                <a:gd name="T42" fmla="*/ 35 w 164"/>
                <a:gd name="T43" fmla="*/ 29 h 168"/>
                <a:gd name="T44" fmla="*/ 95 w 164"/>
                <a:gd name="T45" fmla="*/ 17 h 168"/>
                <a:gd name="T46" fmla="*/ 93 w 164"/>
                <a:gd name="T47" fmla="*/ 32 h 168"/>
                <a:gd name="T48" fmla="*/ 81 w 164"/>
                <a:gd name="T49" fmla="*/ 35 h 168"/>
                <a:gd name="T50" fmla="*/ 47 w 164"/>
                <a:gd name="T51" fmla="*/ 41 h 168"/>
                <a:gd name="T52" fmla="*/ 81 w 164"/>
                <a:gd name="T53" fmla="*/ 73 h 168"/>
                <a:gd name="T54" fmla="*/ 35 w 164"/>
                <a:gd name="T55" fmla="*/ 53 h 168"/>
                <a:gd name="T56" fmla="*/ 34 w 164"/>
                <a:gd name="T57" fmla="*/ 85 h 168"/>
                <a:gd name="T58" fmla="*/ 66 w 164"/>
                <a:gd name="T59" fmla="*/ 82 h 168"/>
                <a:gd name="T60" fmla="*/ 35 w 164"/>
                <a:gd name="T61" fmla="*/ 53 h 168"/>
                <a:gd name="T62" fmla="*/ 131 w 164"/>
                <a:gd name="T63" fmla="*/ 122 h 168"/>
                <a:gd name="T64" fmla="*/ 134 w 164"/>
                <a:gd name="T65" fmla="*/ 85 h 168"/>
                <a:gd name="T66" fmla="*/ 97 w 164"/>
                <a:gd name="T67" fmla="*/ 89 h 168"/>
                <a:gd name="T68" fmla="*/ 131 w 164"/>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8">
                  <a:moveTo>
                    <a:pt x="81" y="73"/>
                  </a:moveTo>
                  <a:cubicBezTo>
                    <a:pt x="103" y="60"/>
                    <a:pt x="115" y="55"/>
                    <a:pt x="128" y="55"/>
                  </a:cubicBezTo>
                  <a:cubicBezTo>
                    <a:pt x="137" y="56"/>
                    <a:pt x="145" y="59"/>
                    <a:pt x="151" y="65"/>
                  </a:cubicBezTo>
                  <a:cubicBezTo>
                    <a:pt x="152" y="66"/>
                    <a:pt x="152" y="66"/>
                    <a:pt x="152" y="66"/>
                  </a:cubicBezTo>
                  <a:cubicBezTo>
                    <a:pt x="158" y="73"/>
                    <a:pt x="164" y="84"/>
                    <a:pt x="161" y="99"/>
                  </a:cubicBezTo>
                  <a:cubicBezTo>
                    <a:pt x="159" y="115"/>
                    <a:pt x="149" y="127"/>
                    <a:pt x="144" y="134"/>
                  </a:cubicBezTo>
                  <a:cubicBezTo>
                    <a:pt x="155" y="145"/>
                    <a:pt x="155" y="145"/>
                    <a:pt x="155" y="145"/>
                  </a:cubicBezTo>
                  <a:cubicBezTo>
                    <a:pt x="157" y="147"/>
                    <a:pt x="159" y="150"/>
                    <a:pt x="154" y="156"/>
                  </a:cubicBezTo>
                  <a:cubicBezTo>
                    <a:pt x="149" y="161"/>
                    <a:pt x="145" y="158"/>
                    <a:pt x="144" y="157"/>
                  </a:cubicBezTo>
                  <a:cubicBezTo>
                    <a:pt x="132" y="146"/>
                    <a:pt x="132" y="146"/>
                    <a:pt x="132" y="146"/>
                  </a:cubicBezTo>
                  <a:cubicBezTo>
                    <a:pt x="126" y="152"/>
                    <a:pt x="113" y="164"/>
                    <a:pt x="93" y="166"/>
                  </a:cubicBezTo>
                  <a:cubicBezTo>
                    <a:pt x="80" y="168"/>
                    <a:pt x="67" y="164"/>
                    <a:pt x="62" y="160"/>
                  </a:cubicBezTo>
                  <a:cubicBezTo>
                    <a:pt x="57" y="155"/>
                    <a:pt x="59" y="148"/>
                    <a:pt x="64" y="143"/>
                  </a:cubicBezTo>
                  <a:cubicBezTo>
                    <a:pt x="70" y="137"/>
                    <a:pt x="75" y="139"/>
                    <a:pt x="79" y="141"/>
                  </a:cubicBezTo>
                  <a:cubicBezTo>
                    <a:pt x="87" y="144"/>
                    <a:pt x="102" y="149"/>
                    <a:pt x="119" y="134"/>
                  </a:cubicBezTo>
                  <a:cubicBezTo>
                    <a:pt x="82" y="97"/>
                    <a:pt x="82" y="97"/>
                    <a:pt x="82" y="97"/>
                  </a:cubicBezTo>
                  <a:cubicBezTo>
                    <a:pt x="62" y="109"/>
                    <a:pt x="37" y="124"/>
                    <a:pt x="17" y="105"/>
                  </a:cubicBezTo>
                  <a:cubicBezTo>
                    <a:pt x="0" y="88"/>
                    <a:pt x="4" y="63"/>
                    <a:pt x="23" y="41"/>
                  </a:cubicBezTo>
                  <a:cubicBezTo>
                    <a:pt x="12" y="30"/>
                    <a:pt x="12" y="30"/>
                    <a:pt x="12" y="30"/>
                  </a:cubicBezTo>
                  <a:cubicBezTo>
                    <a:pt x="11" y="28"/>
                    <a:pt x="8" y="25"/>
                    <a:pt x="14" y="20"/>
                  </a:cubicBezTo>
                  <a:cubicBezTo>
                    <a:pt x="19" y="14"/>
                    <a:pt x="22" y="17"/>
                    <a:pt x="24" y="18"/>
                  </a:cubicBezTo>
                  <a:cubicBezTo>
                    <a:pt x="35" y="29"/>
                    <a:pt x="35" y="29"/>
                    <a:pt x="35" y="29"/>
                  </a:cubicBezTo>
                  <a:cubicBezTo>
                    <a:pt x="66" y="0"/>
                    <a:pt x="92" y="14"/>
                    <a:pt x="95" y="17"/>
                  </a:cubicBezTo>
                  <a:cubicBezTo>
                    <a:pt x="100" y="21"/>
                    <a:pt x="98" y="27"/>
                    <a:pt x="93" y="32"/>
                  </a:cubicBezTo>
                  <a:cubicBezTo>
                    <a:pt x="88" y="37"/>
                    <a:pt x="84" y="36"/>
                    <a:pt x="81" y="35"/>
                  </a:cubicBezTo>
                  <a:cubicBezTo>
                    <a:pt x="73" y="33"/>
                    <a:pt x="63" y="29"/>
                    <a:pt x="47" y="41"/>
                  </a:cubicBezTo>
                  <a:lnTo>
                    <a:pt x="81" y="73"/>
                  </a:lnTo>
                  <a:close/>
                  <a:moveTo>
                    <a:pt x="35" y="53"/>
                  </a:moveTo>
                  <a:cubicBezTo>
                    <a:pt x="23" y="68"/>
                    <a:pt x="28" y="80"/>
                    <a:pt x="34" y="85"/>
                  </a:cubicBezTo>
                  <a:cubicBezTo>
                    <a:pt x="43" y="94"/>
                    <a:pt x="54" y="88"/>
                    <a:pt x="66" y="82"/>
                  </a:cubicBezTo>
                  <a:lnTo>
                    <a:pt x="35" y="53"/>
                  </a:lnTo>
                  <a:close/>
                  <a:moveTo>
                    <a:pt x="131" y="122"/>
                  </a:moveTo>
                  <a:cubicBezTo>
                    <a:pt x="135" y="117"/>
                    <a:pt x="148" y="98"/>
                    <a:pt x="134" y="85"/>
                  </a:cubicBezTo>
                  <a:cubicBezTo>
                    <a:pt x="124" y="75"/>
                    <a:pt x="111" y="80"/>
                    <a:pt x="97" y="89"/>
                  </a:cubicBezTo>
                  <a:lnTo>
                    <a:pt x="131" y="1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4"/>
            <p:cNvSpPr/>
            <p:nvPr/>
          </p:nvSpPr>
          <p:spPr bwMode="auto">
            <a:xfrm>
              <a:off x="2585967" y="2154358"/>
              <a:ext cx="383531" cy="453428"/>
            </a:xfrm>
            <a:custGeom>
              <a:avLst/>
              <a:gdLst>
                <a:gd name="T0" fmla="*/ 140 w 181"/>
                <a:gd name="T1" fmla="*/ 0 h 214"/>
                <a:gd name="T2" fmla="*/ 132 w 181"/>
                <a:gd name="T3" fmla="*/ 16 h 214"/>
                <a:gd name="T4" fmla="*/ 74 w 181"/>
                <a:gd name="T5" fmla="*/ 95 h 214"/>
                <a:gd name="T6" fmla="*/ 74 w 181"/>
                <a:gd name="T7" fmla="*/ 95 h 214"/>
                <a:gd name="T8" fmla="*/ 33 w 181"/>
                <a:gd name="T9" fmla="*/ 125 h 214"/>
                <a:gd name="T10" fmla="*/ 0 w 181"/>
                <a:gd name="T11" fmla="*/ 162 h 214"/>
                <a:gd name="T12" fmla="*/ 1 w 181"/>
                <a:gd name="T13" fmla="*/ 166 h 214"/>
                <a:gd name="T14" fmla="*/ 3 w 181"/>
                <a:gd name="T15" fmla="*/ 179 h 214"/>
                <a:gd name="T16" fmla="*/ 97 w 181"/>
                <a:gd name="T17" fmla="*/ 197 h 214"/>
                <a:gd name="T18" fmla="*/ 109 w 181"/>
                <a:gd name="T19" fmla="*/ 117 h 214"/>
                <a:gd name="T20" fmla="*/ 143 w 181"/>
                <a:gd name="T21" fmla="*/ 76 h 214"/>
                <a:gd name="T22" fmla="*/ 138 w 181"/>
                <a:gd name="T23" fmla="*/ 198 h 214"/>
                <a:gd name="T24" fmla="*/ 155 w 181"/>
                <a:gd name="T25" fmla="*/ 198 h 214"/>
                <a:gd name="T26" fmla="*/ 159 w 181"/>
                <a:gd name="T27" fmla="*/ 105 h 214"/>
                <a:gd name="T28" fmla="*/ 171 w 181"/>
                <a:gd name="T29" fmla="*/ 49 h 214"/>
                <a:gd name="T30" fmla="*/ 140 w 181"/>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4">
                  <a:moveTo>
                    <a:pt x="140" y="0"/>
                  </a:moveTo>
                  <a:cubicBezTo>
                    <a:pt x="140" y="0"/>
                    <a:pt x="143" y="2"/>
                    <a:pt x="132" y="16"/>
                  </a:cubicBezTo>
                  <a:cubicBezTo>
                    <a:pt x="119" y="33"/>
                    <a:pt x="95" y="43"/>
                    <a:pt x="74" y="95"/>
                  </a:cubicBezTo>
                  <a:cubicBezTo>
                    <a:pt x="74" y="95"/>
                    <a:pt x="74" y="95"/>
                    <a:pt x="74" y="95"/>
                  </a:cubicBezTo>
                  <a:cubicBezTo>
                    <a:pt x="55" y="137"/>
                    <a:pt x="33" y="125"/>
                    <a:pt x="33" y="125"/>
                  </a:cubicBezTo>
                  <a:cubicBezTo>
                    <a:pt x="26" y="158"/>
                    <a:pt x="0" y="148"/>
                    <a:pt x="0" y="162"/>
                  </a:cubicBezTo>
                  <a:cubicBezTo>
                    <a:pt x="0" y="162"/>
                    <a:pt x="0" y="164"/>
                    <a:pt x="1" y="166"/>
                  </a:cubicBezTo>
                  <a:cubicBezTo>
                    <a:pt x="3" y="179"/>
                    <a:pt x="3" y="179"/>
                    <a:pt x="3" y="179"/>
                  </a:cubicBezTo>
                  <a:cubicBezTo>
                    <a:pt x="3" y="179"/>
                    <a:pt x="13" y="214"/>
                    <a:pt x="97" y="197"/>
                  </a:cubicBezTo>
                  <a:cubicBezTo>
                    <a:pt x="100" y="185"/>
                    <a:pt x="103" y="159"/>
                    <a:pt x="109" y="117"/>
                  </a:cubicBezTo>
                  <a:cubicBezTo>
                    <a:pt x="117" y="57"/>
                    <a:pt x="143" y="76"/>
                    <a:pt x="143" y="76"/>
                  </a:cubicBezTo>
                  <a:cubicBezTo>
                    <a:pt x="138" y="198"/>
                    <a:pt x="138" y="198"/>
                    <a:pt x="138" y="198"/>
                  </a:cubicBezTo>
                  <a:cubicBezTo>
                    <a:pt x="146" y="201"/>
                    <a:pt x="155" y="198"/>
                    <a:pt x="155" y="198"/>
                  </a:cubicBezTo>
                  <a:cubicBezTo>
                    <a:pt x="155" y="198"/>
                    <a:pt x="155" y="142"/>
                    <a:pt x="159" y="105"/>
                  </a:cubicBezTo>
                  <a:cubicBezTo>
                    <a:pt x="162" y="68"/>
                    <a:pt x="171" y="49"/>
                    <a:pt x="171" y="49"/>
                  </a:cubicBezTo>
                  <a:cubicBezTo>
                    <a:pt x="171" y="49"/>
                    <a:pt x="181" y="9"/>
                    <a:pt x="14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1412074" y="4684952"/>
              <a:ext cx="279584" cy="415792"/>
            </a:xfrm>
            <a:custGeom>
              <a:avLst/>
              <a:gdLst>
                <a:gd name="T0" fmla="*/ 110 w 132"/>
                <a:gd name="T1" fmla="*/ 0 h 196"/>
                <a:gd name="T2" fmla="*/ 21 w 132"/>
                <a:gd name="T3" fmla="*/ 0 h 196"/>
                <a:gd name="T4" fmla="*/ 0 w 132"/>
                <a:gd name="T5" fmla="*/ 21 h 196"/>
                <a:gd name="T6" fmla="*/ 0 w 132"/>
                <a:gd name="T7" fmla="*/ 175 h 196"/>
                <a:gd name="T8" fmla="*/ 21 w 132"/>
                <a:gd name="T9" fmla="*/ 196 h 196"/>
                <a:gd name="T10" fmla="*/ 110 w 132"/>
                <a:gd name="T11" fmla="*/ 196 h 196"/>
                <a:gd name="T12" fmla="*/ 132 w 132"/>
                <a:gd name="T13" fmla="*/ 175 h 196"/>
                <a:gd name="T14" fmla="*/ 132 w 132"/>
                <a:gd name="T15" fmla="*/ 21 h 196"/>
                <a:gd name="T16" fmla="*/ 110 w 132"/>
                <a:gd name="T17" fmla="*/ 0 h 196"/>
                <a:gd name="T18" fmla="*/ 66 w 132"/>
                <a:gd name="T19" fmla="*/ 177 h 196"/>
                <a:gd name="T20" fmla="*/ 54 w 132"/>
                <a:gd name="T21" fmla="*/ 165 h 196"/>
                <a:gd name="T22" fmla="*/ 66 w 132"/>
                <a:gd name="T23" fmla="*/ 153 h 196"/>
                <a:gd name="T24" fmla="*/ 78 w 132"/>
                <a:gd name="T25" fmla="*/ 165 h 196"/>
                <a:gd name="T26" fmla="*/ 66 w 132"/>
                <a:gd name="T27" fmla="*/ 177 h 196"/>
                <a:gd name="T28" fmla="*/ 113 w 132"/>
                <a:gd name="T29" fmla="*/ 141 h 196"/>
                <a:gd name="T30" fmla="*/ 18 w 132"/>
                <a:gd name="T31" fmla="*/ 141 h 196"/>
                <a:gd name="T32" fmla="*/ 18 w 132"/>
                <a:gd name="T33" fmla="*/ 19 h 196"/>
                <a:gd name="T34" fmla="*/ 113 w 132"/>
                <a:gd name="T35" fmla="*/ 19 h 196"/>
                <a:gd name="T36" fmla="*/ 113 w 132"/>
                <a:gd name="T37"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96">
                  <a:moveTo>
                    <a:pt x="110" y="0"/>
                  </a:moveTo>
                  <a:cubicBezTo>
                    <a:pt x="21" y="0"/>
                    <a:pt x="21" y="0"/>
                    <a:pt x="21" y="0"/>
                  </a:cubicBezTo>
                  <a:cubicBezTo>
                    <a:pt x="9" y="0"/>
                    <a:pt x="0" y="9"/>
                    <a:pt x="0" y="21"/>
                  </a:cubicBezTo>
                  <a:cubicBezTo>
                    <a:pt x="0" y="175"/>
                    <a:pt x="0" y="175"/>
                    <a:pt x="0" y="175"/>
                  </a:cubicBezTo>
                  <a:cubicBezTo>
                    <a:pt x="0" y="187"/>
                    <a:pt x="9" y="196"/>
                    <a:pt x="21" y="196"/>
                  </a:cubicBezTo>
                  <a:cubicBezTo>
                    <a:pt x="110" y="196"/>
                    <a:pt x="110" y="196"/>
                    <a:pt x="110" y="196"/>
                  </a:cubicBezTo>
                  <a:cubicBezTo>
                    <a:pt x="122" y="196"/>
                    <a:pt x="132" y="187"/>
                    <a:pt x="132" y="175"/>
                  </a:cubicBezTo>
                  <a:cubicBezTo>
                    <a:pt x="132" y="21"/>
                    <a:pt x="132" y="21"/>
                    <a:pt x="132" y="21"/>
                  </a:cubicBezTo>
                  <a:cubicBezTo>
                    <a:pt x="132" y="9"/>
                    <a:pt x="122" y="0"/>
                    <a:pt x="110" y="0"/>
                  </a:cubicBezTo>
                  <a:close/>
                  <a:moveTo>
                    <a:pt x="66" y="177"/>
                  </a:moveTo>
                  <a:cubicBezTo>
                    <a:pt x="59" y="177"/>
                    <a:pt x="54" y="172"/>
                    <a:pt x="54" y="165"/>
                  </a:cubicBezTo>
                  <a:cubicBezTo>
                    <a:pt x="54" y="158"/>
                    <a:pt x="59" y="153"/>
                    <a:pt x="66" y="153"/>
                  </a:cubicBezTo>
                  <a:cubicBezTo>
                    <a:pt x="72" y="153"/>
                    <a:pt x="78" y="158"/>
                    <a:pt x="78" y="165"/>
                  </a:cubicBezTo>
                  <a:cubicBezTo>
                    <a:pt x="78" y="172"/>
                    <a:pt x="72" y="177"/>
                    <a:pt x="66" y="177"/>
                  </a:cubicBezTo>
                  <a:close/>
                  <a:moveTo>
                    <a:pt x="113" y="141"/>
                  </a:moveTo>
                  <a:cubicBezTo>
                    <a:pt x="18" y="141"/>
                    <a:pt x="18" y="141"/>
                    <a:pt x="18" y="141"/>
                  </a:cubicBezTo>
                  <a:cubicBezTo>
                    <a:pt x="18" y="19"/>
                    <a:pt x="18" y="19"/>
                    <a:pt x="18" y="19"/>
                  </a:cubicBezTo>
                  <a:cubicBezTo>
                    <a:pt x="113" y="19"/>
                    <a:pt x="113" y="19"/>
                    <a:pt x="113" y="19"/>
                  </a:cubicBezTo>
                  <a:lnTo>
                    <a:pt x="113" y="1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5263522" y="3830966"/>
              <a:ext cx="695375" cy="456116"/>
            </a:xfrm>
            <a:custGeom>
              <a:avLst/>
              <a:gdLst>
                <a:gd name="T0" fmla="*/ 286 w 328"/>
                <a:gd name="T1" fmla="*/ 33 h 215"/>
                <a:gd name="T2" fmla="*/ 225 w 328"/>
                <a:gd name="T3" fmla="*/ 36 h 215"/>
                <a:gd name="T4" fmla="*/ 147 w 328"/>
                <a:gd name="T5" fmla="*/ 17 h 215"/>
                <a:gd name="T6" fmla="*/ 147 w 328"/>
                <a:gd name="T7" fmla="*/ 0 h 215"/>
                <a:gd name="T8" fmla="*/ 105 w 328"/>
                <a:gd name="T9" fmla="*/ 0 h 215"/>
                <a:gd name="T10" fmla="*/ 105 w 328"/>
                <a:gd name="T11" fmla="*/ 45 h 215"/>
                <a:gd name="T12" fmla="*/ 71 w 328"/>
                <a:gd name="T13" fmla="*/ 45 h 215"/>
                <a:gd name="T14" fmla="*/ 71 w 328"/>
                <a:gd name="T15" fmla="*/ 81 h 215"/>
                <a:gd name="T16" fmla="*/ 0 w 328"/>
                <a:gd name="T17" fmla="*/ 143 h 215"/>
                <a:gd name="T18" fmla="*/ 48 w 328"/>
                <a:gd name="T19" fmla="*/ 197 h 215"/>
                <a:gd name="T20" fmla="*/ 48 w 328"/>
                <a:gd name="T21" fmla="*/ 207 h 215"/>
                <a:gd name="T22" fmla="*/ 126 w 328"/>
                <a:gd name="T23" fmla="*/ 215 h 215"/>
                <a:gd name="T24" fmla="*/ 204 w 328"/>
                <a:gd name="T25" fmla="*/ 207 h 215"/>
                <a:gd name="T26" fmla="*/ 204 w 328"/>
                <a:gd name="T27" fmla="*/ 197 h 215"/>
                <a:gd name="T28" fmla="*/ 252 w 328"/>
                <a:gd name="T29" fmla="*/ 143 h 215"/>
                <a:gd name="T30" fmla="*/ 181 w 328"/>
                <a:gd name="T31" fmla="*/ 81 h 215"/>
                <a:gd name="T32" fmla="*/ 181 w 328"/>
                <a:gd name="T33" fmla="*/ 45 h 215"/>
                <a:gd name="T34" fmla="*/ 147 w 328"/>
                <a:gd name="T35" fmla="*/ 45 h 215"/>
                <a:gd name="T36" fmla="*/ 147 w 328"/>
                <a:gd name="T37" fmla="*/ 31 h 215"/>
                <a:gd name="T38" fmla="*/ 218 w 328"/>
                <a:gd name="T39" fmla="*/ 47 h 215"/>
                <a:gd name="T40" fmla="*/ 252 w 328"/>
                <a:gd name="T41" fmla="*/ 104 h 215"/>
                <a:gd name="T42" fmla="*/ 318 w 328"/>
                <a:gd name="T43" fmla="*/ 93 h 215"/>
                <a:gd name="T44" fmla="*/ 286 w 328"/>
                <a:gd name="T45" fmla="*/ 33 h 215"/>
                <a:gd name="T46" fmla="*/ 239 w 328"/>
                <a:gd name="T47" fmla="*/ 142 h 215"/>
                <a:gd name="T48" fmla="*/ 240 w 328"/>
                <a:gd name="T49" fmla="*/ 143 h 215"/>
                <a:gd name="T50" fmla="*/ 127 w 328"/>
                <a:gd name="T51" fmla="*/ 197 h 215"/>
                <a:gd name="T52" fmla="*/ 14 w 328"/>
                <a:gd name="T53" fmla="*/ 143 h 215"/>
                <a:gd name="T54" fmla="*/ 14 w 328"/>
                <a:gd name="T55" fmla="*/ 142 h 215"/>
                <a:gd name="T56" fmla="*/ 91 w 328"/>
                <a:gd name="T57" fmla="*/ 143 h 215"/>
                <a:gd name="T58" fmla="*/ 239 w 328"/>
                <a:gd name="T59" fmla="*/ 14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8" h="215">
                  <a:moveTo>
                    <a:pt x="286" y="33"/>
                  </a:moveTo>
                  <a:cubicBezTo>
                    <a:pt x="262" y="22"/>
                    <a:pt x="238" y="24"/>
                    <a:pt x="225" y="36"/>
                  </a:cubicBezTo>
                  <a:cubicBezTo>
                    <a:pt x="200" y="23"/>
                    <a:pt x="168" y="19"/>
                    <a:pt x="147" y="17"/>
                  </a:cubicBezTo>
                  <a:cubicBezTo>
                    <a:pt x="147" y="0"/>
                    <a:pt x="147" y="0"/>
                    <a:pt x="147" y="0"/>
                  </a:cubicBezTo>
                  <a:cubicBezTo>
                    <a:pt x="105" y="0"/>
                    <a:pt x="105" y="0"/>
                    <a:pt x="105" y="0"/>
                  </a:cubicBezTo>
                  <a:cubicBezTo>
                    <a:pt x="105" y="45"/>
                    <a:pt x="105" y="45"/>
                    <a:pt x="105" y="45"/>
                  </a:cubicBezTo>
                  <a:cubicBezTo>
                    <a:pt x="71" y="45"/>
                    <a:pt x="71" y="45"/>
                    <a:pt x="71" y="45"/>
                  </a:cubicBezTo>
                  <a:cubicBezTo>
                    <a:pt x="71" y="81"/>
                    <a:pt x="71" y="81"/>
                    <a:pt x="71" y="81"/>
                  </a:cubicBezTo>
                  <a:cubicBezTo>
                    <a:pt x="29" y="92"/>
                    <a:pt x="0" y="116"/>
                    <a:pt x="0" y="143"/>
                  </a:cubicBezTo>
                  <a:cubicBezTo>
                    <a:pt x="0" y="165"/>
                    <a:pt x="19" y="184"/>
                    <a:pt x="48" y="197"/>
                  </a:cubicBezTo>
                  <a:cubicBezTo>
                    <a:pt x="48" y="207"/>
                    <a:pt x="48" y="207"/>
                    <a:pt x="48" y="207"/>
                  </a:cubicBezTo>
                  <a:cubicBezTo>
                    <a:pt x="48" y="207"/>
                    <a:pt x="64" y="215"/>
                    <a:pt x="126" y="215"/>
                  </a:cubicBezTo>
                  <a:cubicBezTo>
                    <a:pt x="188" y="215"/>
                    <a:pt x="204" y="207"/>
                    <a:pt x="204" y="207"/>
                  </a:cubicBezTo>
                  <a:cubicBezTo>
                    <a:pt x="204" y="197"/>
                    <a:pt x="204" y="197"/>
                    <a:pt x="204" y="197"/>
                  </a:cubicBezTo>
                  <a:cubicBezTo>
                    <a:pt x="233" y="184"/>
                    <a:pt x="252" y="165"/>
                    <a:pt x="252" y="143"/>
                  </a:cubicBezTo>
                  <a:cubicBezTo>
                    <a:pt x="252" y="116"/>
                    <a:pt x="223" y="92"/>
                    <a:pt x="181" y="81"/>
                  </a:cubicBezTo>
                  <a:cubicBezTo>
                    <a:pt x="181" y="45"/>
                    <a:pt x="181" y="45"/>
                    <a:pt x="181" y="45"/>
                  </a:cubicBezTo>
                  <a:cubicBezTo>
                    <a:pt x="147" y="45"/>
                    <a:pt x="147" y="45"/>
                    <a:pt x="147" y="45"/>
                  </a:cubicBezTo>
                  <a:cubicBezTo>
                    <a:pt x="147" y="31"/>
                    <a:pt x="147" y="31"/>
                    <a:pt x="147" y="31"/>
                  </a:cubicBezTo>
                  <a:cubicBezTo>
                    <a:pt x="166" y="32"/>
                    <a:pt x="195" y="36"/>
                    <a:pt x="218" y="47"/>
                  </a:cubicBezTo>
                  <a:cubicBezTo>
                    <a:pt x="211" y="66"/>
                    <a:pt x="225" y="91"/>
                    <a:pt x="252" y="104"/>
                  </a:cubicBezTo>
                  <a:cubicBezTo>
                    <a:pt x="279" y="117"/>
                    <a:pt x="309" y="112"/>
                    <a:pt x="318" y="93"/>
                  </a:cubicBezTo>
                  <a:cubicBezTo>
                    <a:pt x="328" y="73"/>
                    <a:pt x="313" y="47"/>
                    <a:pt x="286" y="33"/>
                  </a:cubicBezTo>
                  <a:close/>
                  <a:moveTo>
                    <a:pt x="239" y="142"/>
                  </a:moveTo>
                  <a:cubicBezTo>
                    <a:pt x="239" y="142"/>
                    <a:pt x="240" y="142"/>
                    <a:pt x="240" y="143"/>
                  </a:cubicBezTo>
                  <a:cubicBezTo>
                    <a:pt x="240" y="173"/>
                    <a:pt x="189" y="197"/>
                    <a:pt x="127" y="197"/>
                  </a:cubicBezTo>
                  <a:cubicBezTo>
                    <a:pt x="64" y="197"/>
                    <a:pt x="14" y="173"/>
                    <a:pt x="14" y="143"/>
                  </a:cubicBezTo>
                  <a:cubicBezTo>
                    <a:pt x="14" y="142"/>
                    <a:pt x="14" y="142"/>
                    <a:pt x="14" y="142"/>
                  </a:cubicBezTo>
                  <a:cubicBezTo>
                    <a:pt x="34" y="145"/>
                    <a:pt x="63" y="147"/>
                    <a:pt x="91" y="143"/>
                  </a:cubicBezTo>
                  <a:cubicBezTo>
                    <a:pt x="131" y="136"/>
                    <a:pt x="190" y="154"/>
                    <a:pt x="239" y="1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p:nvPr/>
          </p:nvSpPr>
          <p:spPr bwMode="auto">
            <a:xfrm>
              <a:off x="2809097" y="4486017"/>
              <a:ext cx="1697218" cy="2371983"/>
            </a:xfrm>
            <a:custGeom>
              <a:avLst/>
              <a:gdLst>
                <a:gd name="T0" fmla="*/ 790 w 801"/>
                <a:gd name="T1" fmla="*/ 577 h 1119"/>
                <a:gd name="T2" fmla="*/ 788 w 801"/>
                <a:gd name="T3" fmla="*/ 521 h 1119"/>
                <a:gd name="T4" fmla="*/ 756 w 801"/>
                <a:gd name="T5" fmla="*/ 497 h 1119"/>
                <a:gd name="T6" fmla="*/ 766 w 801"/>
                <a:gd name="T7" fmla="*/ 440 h 1119"/>
                <a:gd name="T8" fmla="*/ 788 w 801"/>
                <a:gd name="T9" fmla="*/ 382 h 1119"/>
                <a:gd name="T10" fmla="*/ 729 w 801"/>
                <a:gd name="T11" fmla="*/ 345 h 1119"/>
                <a:gd name="T12" fmla="*/ 699 w 801"/>
                <a:gd name="T13" fmla="*/ 316 h 1119"/>
                <a:gd name="T14" fmla="*/ 695 w 801"/>
                <a:gd name="T15" fmla="*/ 305 h 1119"/>
                <a:gd name="T16" fmla="*/ 701 w 801"/>
                <a:gd name="T17" fmla="*/ 263 h 1119"/>
                <a:gd name="T18" fmla="*/ 584 w 801"/>
                <a:gd name="T19" fmla="*/ 134 h 1119"/>
                <a:gd name="T20" fmla="*/ 579 w 801"/>
                <a:gd name="T21" fmla="*/ 106 h 1119"/>
                <a:gd name="T22" fmla="*/ 409 w 801"/>
                <a:gd name="T23" fmla="*/ 31 h 1119"/>
                <a:gd name="T24" fmla="*/ 400 w 801"/>
                <a:gd name="T25" fmla="*/ 32 h 1119"/>
                <a:gd name="T26" fmla="*/ 226 w 801"/>
                <a:gd name="T27" fmla="*/ 143 h 1119"/>
                <a:gd name="T28" fmla="*/ 158 w 801"/>
                <a:gd name="T29" fmla="*/ 186 h 1119"/>
                <a:gd name="T30" fmla="*/ 142 w 801"/>
                <a:gd name="T31" fmla="*/ 199 h 1119"/>
                <a:gd name="T32" fmla="*/ 139 w 801"/>
                <a:gd name="T33" fmla="*/ 201 h 1119"/>
                <a:gd name="T34" fmla="*/ 134 w 801"/>
                <a:gd name="T35" fmla="*/ 234 h 1119"/>
                <a:gd name="T36" fmla="*/ 59 w 801"/>
                <a:gd name="T37" fmla="*/ 234 h 1119"/>
                <a:gd name="T38" fmla="*/ 102 w 801"/>
                <a:gd name="T39" fmla="*/ 249 h 1119"/>
                <a:gd name="T40" fmla="*/ 26 w 801"/>
                <a:gd name="T41" fmla="*/ 385 h 1119"/>
                <a:gd name="T42" fmla="*/ 59 w 801"/>
                <a:gd name="T43" fmla="*/ 373 h 1119"/>
                <a:gd name="T44" fmla="*/ 54 w 801"/>
                <a:gd name="T45" fmla="*/ 409 h 1119"/>
                <a:gd name="T46" fmla="*/ 113 w 801"/>
                <a:gd name="T47" fmla="*/ 506 h 1119"/>
                <a:gd name="T48" fmla="*/ 105 w 801"/>
                <a:gd name="T49" fmla="*/ 691 h 1119"/>
                <a:gd name="T50" fmla="*/ 173 w 801"/>
                <a:gd name="T51" fmla="*/ 638 h 1119"/>
                <a:gd name="T52" fmla="*/ 160 w 801"/>
                <a:gd name="T53" fmla="*/ 588 h 1119"/>
                <a:gd name="T54" fmla="*/ 286 w 801"/>
                <a:gd name="T55" fmla="*/ 702 h 1119"/>
                <a:gd name="T56" fmla="*/ 273 w 801"/>
                <a:gd name="T57" fmla="*/ 730 h 1119"/>
                <a:gd name="T58" fmla="*/ 152 w 801"/>
                <a:gd name="T59" fmla="*/ 824 h 1119"/>
                <a:gd name="T60" fmla="*/ 225 w 801"/>
                <a:gd name="T61" fmla="*/ 820 h 1119"/>
                <a:gd name="T62" fmla="*/ 96 w 801"/>
                <a:gd name="T63" fmla="*/ 1037 h 1119"/>
                <a:gd name="T64" fmla="*/ 624 w 801"/>
                <a:gd name="T65" fmla="*/ 1119 h 1119"/>
                <a:gd name="T66" fmla="*/ 557 w 801"/>
                <a:gd name="T67" fmla="*/ 950 h 1119"/>
                <a:gd name="T68" fmla="*/ 548 w 801"/>
                <a:gd name="T69" fmla="*/ 846 h 1119"/>
                <a:gd name="T70" fmla="*/ 552 w 801"/>
                <a:gd name="T71" fmla="*/ 839 h 1119"/>
                <a:gd name="T72" fmla="*/ 600 w 801"/>
                <a:gd name="T73" fmla="*/ 735 h 1119"/>
                <a:gd name="T74" fmla="*/ 655 w 801"/>
                <a:gd name="T75" fmla="*/ 626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1" h="1119">
                  <a:moveTo>
                    <a:pt x="722" y="622"/>
                  </a:moveTo>
                  <a:cubicBezTo>
                    <a:pt x="722" y="622"/>
                    <a:pt x="789" y="617"/>
                    <a:pt x="790" y="577"/>
                  </a:cubicBezTo>
                  <a:cubicBezTo>
                    <a:pt x="790" y="577"/>
                    <a:pt x="791" y="565"/>
                    <a:pt x="782" y="552"/>
                  </a:cubicBezTo>
                  <a:cubicBezTo>
                    <a:pt x="782" y="552"/>
                    <a:pt x="770" y="537"/>
                    <a:pt x="788" y="521"/>
                  </a:cubicBezTo>
                  <a:cubicBezTo>
                    <a:pt x="788" y="521"/>
                    <a:pt x="791" y="487"/>
                    <a:pt x="758" y="499"/>
                  </a:cubicBezTo>
                  <a:cubicBezTo>
                    <a:pt x="756" y="497"/>
                    <a:pt x="756" y="497"/>
                    <a:pt x="756" y="497"/>
                  </a:cubicBezTo>
                  <a:cubicBezTo>
                    <a:pt x="756" y="497"/>
                    <a:pt x="785" y="478"/>
                    <a:pt x="781" y="463"/>
                  </a:cubicBezTo>
                  <a:cubicBezTo>
                    <a:pt x="781" y="463"/>
                    <a:pt x="771" y="454"/>
                    <a:pt x="766" y="440"/>
                  </a:cubicBezTo>
                  <a:cubicBezTo>
                    <a:pt x="766" y="440"/>
                    <a:pt x="762" y="431"/>
                    <a:pt x="779" y="420"/>
                  </a:cubicBezTo>
                  <a:cubicBezTo>
                    <a:pt x="779" y="420"/>
                    <a:pt x="801" y="397"/>
                    <a:pt x="788" y="382"/>
                  </a:cubicBezTo>
                  <a:cubicBezTo>
                    <a:pt x="788" y="382"/>
                    <a:pt x="783" y="371"/>
                    <a:pt x="757" y="364"/>
                  </a:cubicBezTo>
                  <a:cubicBezTo>
                    <a:pt x="757" y="364"/>
                    <a:pt x="741" y="356"/>
                    <a:pt x="729" y="345"/>
                  </a:cubicBezTo>
                  <a:cubicBezTo>
                    <a:pt x="729" y="345"/>
                    <a:pt x="714" y="332"/>
                    <a:pt x="704" y="325"/>
                  </a:cubicBezTo>
                  <a:cubicBezTo>
                    <a:pt x="704" y="325"/>
                    <a:pt x="701" y="322"/>
                    <a:pt x="699" y="316"/>
                  </a:cubicBezTo>
                  <a:cubicBezTo>
                    <a:pt x="699" y="316"/>
                    <a:pt x="714" y="309"/>
                    <a:pt x="705" y="297"/>
                  </a:cubicBezTo>
                  <a:cubicBezTo>
                    <a:pt x="705" y="297"/>
                    <a:pt x="701" y="310"/>
                    <a:pt x="695" y="305"/>
                  </a:cubicBezTo>
                  <a:cubicBezTo>
                    <a:pt x="695" y="305"/>
                    <a:pt x="696" y="282"/>
                    <a:pt x="705" y="276"/>
                  </a:cubicBezTo>
                  <a:cubicBezTo>
                    <a:pt x="705" y="276"/>
                    <a:pt x="713" y="265"/>
                    <a:pt x="701" y="263"/>
                  </a:cubicBezTo>
                  <a:cubicBezTo>
                    <a:pt x="701" y="263"/>
                    <a:pt x="666" y="204"/>
                    <a:pt x="661" y="197"/>
                  </a:cubicBezTo>
                  <a:cubicBezTo>
                    <a:pt x="661" y="197"/>
                    <a:pt x="621" y="142"/>
                    <a:pt x="584" y="134"/>
                  </a:cubicBezTo>
                  <a:cubicBezTo>
                    <a:pt x="584" y="134"/>
                    <a:pt x="622" y="96"/>
                    <a:pt x="582" y="78"/>
                  </a:cubicBezTo>
                  <a:cubicBezTo>
                    <a:pt x="582" y="78"/>
                    <a:pt x="599" y="105"/>
                    <a:pt x="579" y="106"/>
                  </a:cubicBezTo>
                  <a:cubicBezTo>
                    <a:pt x="579" y="106"/>
                    <a:pt x="579" y="54"/>
                    <a:pt x="511" y="37"/>
                  </a:cubicBezTo>
                  <a:cubicBezTo>
                    <a:pt x="444" y="20"/>
                    <a:pt x="418" y="30"/>
                    <a:pt x="409" y="31"/>
                  </a:cubicBezTo>
                  <a:cubicBezTo>
                    <a:pt x="409" y="31"/>
                    <a:pt x="458" y="6"/>
                    <a:pt x="505" y="22"/>
                  </a:cubicBezTo>
                  <a:cubicBezTo>
                    <a:pt x="505" y="22"/>
                    <a:pt x="464" y="0"/>
                    <a:pt x="400" y="32"/>
                  </a:cubicBezTo>
                  <a:cubicBezTo>
                    <a:pt x="400" y="32"/>
                    <a:pt x="320" y="46"/>
                    <a:pt x="289" y="91"/>
                  </a:cubicBezTo>
                  <a:cubicBezTo>
                    <a:pt x="289" y="91"/>
                    <a:pt x="264" y="92"/>
                    <a:pt x="226" y="143"/>
                  </a:cubicBezTo>
                  <a:cubicBezTo>
                    <a:pt x="226" y="143"/>
                    <a:pt x="204" y="171"/>
                    <a:pt x="189" y="171"/>
                  </a:cubicBezTo>
                  <a:cubicBezTo>
                    <a:pt x="173" y="172"/>
                    <a:pt x="160" y="174"/>
                    <a:pt x="158" y="186"/>
                  </a:cubicBezTo>
                  <a:cubicBezTo>
                    <a:pt x="157" y="198"/>
                    <a:pt x="152" y="216"/>
                    <a:pt x="162" y="221"/>
                  </a:cubicBezTo>
                  <a:cubicBezTo>
                    <a:pt x="162" y="221"/>
                    <a:pt x="152" y="221"/>
                    <a:pt x="142" y="199"/>
                  </a:cubicBezTo>
                  <a:cubicBezTo>
                    <a:pt x="142" y="199"/>
                    <a:pt x="127" y="169"/>
                    <a:pt x="101" y="185"/>
                  </a:cubicBezTo>
                  <a:cubicBezTo>
                    <a:pt x="101" y="185"/>
                    <a:pt x="124" y="175"/>
                    <a:pt x="139" y="201"/>
                  </a:cubicBezTo>
                  <a:cubicBezTo>
                    <a:pt x="139" y="201"/>
                    <a:pt x="146" y="217"/>
                    <a:pt x="156" y="223"/>
                  </a:cubicBezTo>
                  <a:cubicBezTo>
                    <a:pt x="156" y="223"/>
                    <a:pt x="138" y="230"/>
                    <a:pt x="134" y="234"/>
                  </a:cubicBezTo>
                  <a:cubicBezTo>
                    <a:pt x="134" y="234"/>
                    <a:pt x="120" y="223"/>
                    <a:pt x="93" y="235"/>
                  </a:cubicBezTo>
                  <a:cubicBezTo>
                    <a:pt x="93" y="235"/>
                    <a:pt x="78" y="244"/>
                    <a:pt x="59" y="234"/>
                  </a:cubicBezTo>
                  <a:cubicBezTo>
                    <a:pt x="59" y="234"/>
                    <a:pt x="71" y="247"/>
                    <a:pt x="93" y="239"/>
                  </a:cubicBezTo>
                  <a:cubicBezTo>
                    <a:pt x="93" y="239"/>
                    <a:pt x="112" y="235"/>
                    <a:pt x="102" y="249"/>
                  </a:cubicBezTo>
                  <a:cubicBezTo>
                    <a:pt x="102" y="249"/>
                    <a:pt x="35" y="290"/>
                    <a:pt x="58" y="351"/>
                  </a:cubicBezTo>
                  <a:cubicBezTo>
                    <a:pt x="58" y="351"/>
                    <a:pt x="20" y="358"/>
                    <a:pt x="26" y="385"/>
                  </a:cubicBezTo>
                  <a:cubicBezTo>
                    <a:pt x="26" y="385"/>
                    <a:pt x="27" y="361"/>
                    <a:pt x="58" y="359"/>
                  </a:cubicBezTo>
                  <a:cubicBezTo>
                    <a:pt x="58" y="359"/>
                    <a:pt x="57" y="370"/>
                    <a:pt x="59" y="373"/>
                  </a:cubicBezTo>
                  <a:cubicBezTo>
                    <a:pt x="59" y="373"/>
                    <a:pt x="0" y="432"/>
                    <a:pt x="65" y="486"/>
                  </a:cubicBezTo>
                  <a:cubicBezTo>
                    <a:pt x="65" y="486"/>
                    <a:pt x="23" y="443"/>
                    <a:pt x="54" y="409"/>
                  </a:cubicBezTo>
                  <a:cubicBezTo>
                    <a:pt x="54" y="409"/>
                    <a:pt x="42" y="477"/>
                    <a:pt x="96" y="499"/>
                  </a:cubicBezTo>
                  <a:cubicBezTo>
                    <a:pt x="96" y="499"/>
                    <a:pt x="109" y="510"/>
                    <a:pt x="113" y="506"/>
                  </a:cubicBezTo>
                  <a:cubicBezTo>
                    <a:pt x="113" y="506"/>
                    <a:pt x="114" y="553"/>
                    <a:pt x="129" y="562"/>
                  </a:cubicBezTo>
                  <a:cubicBezTo>
                    <a:pt x="129" y="562"/>
                    <a:pt x="37" y="636"/>
                    <a:pt x="105" y="691"/>
                  </a:cubicBezTo>
                  <a:cubicBezTo>
                    <a:pt x="105" y="691"/>
                    <a:pt x="44" y="642"/>
                    <a:pt x="134" y="568"/>
                  </a:cubicBezTo>
                  <a:cubicBezTo>
                    <a:pt x="134" y="568"/>
                    <a:pt x="136" y="625"/>
                    <a:pt x="173" y="638"/>
                  </a:cubicBezTo>
                  <a:cubicBezTo>
                    <a:pt x="173" y="638"/>
                    <a:pt x="141" y="622"/>
                    <a:pt x="144" y="576"/>
                  </a:cubicBezTo>
                  <a:cubicBezTo>
                    <a:pt x="144" y="576"/>
                    <a:pt x="146" y="587"/>
                    <a:pt x="160" y="588"/>
                  </a:cubicBezTo>
                  <a:cubicBezTo>
                    <a:pt x="160" y="588"/>
                    <a:pt x="158" y="611"/>
                    <a:pt x="172" y="618"/>
                  </a:cubicBezTo>
                  <a:cubicBezTo>
                    <a:pt x="172" y="618"/>
                    <a:pt x="187" y="722"/>
                    <a:pt x="286" y="702"/>
                  </a:cubicBezTo>
                  <a:cubicBezTo>
                    <a:pt x="286" y="702"/>
                    <a:pt x="251" y="747"/>
                    <a:pt x="212" y="700"/>
                  </a:cubicBezTo>
                  <a:cubicBezTo>
                    <a:pt x="212" y="700"/>
                    <a:pt x="228" y="736"/>
                    <a:pt x="273" y="730"/>
                  </a:cubicBezTo>
                  <a:cubicBezTo>
                    <a:pt x="273" y="730"/>
                    <a:pt x="277" y="754"/>
                    <a:pt x="250" y="764"/>
                  </a:cubicBezTo>
                  <a:cubicBezTo>
                    <a:pt x="222" y="773"/>
                    <a:pt x="169" y="784"/>
                    <a:pt x="152" y="824"/>
                  </a:cubicBezTo>
                  <a:cubicBezTo>
                    <a:pt x="152" y="824"/>
                    <a:pt x="137" y="849"/>
                    <a:pt x="150" y="906"/>
                  </a:cubicBezTo>
                  <a:cubicBezTo>
                    <a:pt x="150" y="906"/>
                    <a:pt x="127" y="811"/>
                    <a:pt x="225" y="820"/>
                  </a:cubicBezTo>
                  <a:cubicBezTo>
                    <a:pt x="225" y="820"/>
                    <a:pt x="152" y="872"/>
                    <a:pt x="128" y="935"/>
                  </a:cubicBezTo>
                  <a:cubicBezTo>
                    <a:pt x="104" y="999"/>
                    <a:pt x="103" y="1011"/>
                    <a:pt x="96" y="1037"/>
                  </a:cubicBezTo>
                  <a:cubicBezTo>
                    <a:pt x="88" y="1063"/>
                    <a:pt x="78" y="1119"/>
                    <a:pt x="78" y="1119"/>
                  </a:cubicBezTo>
                  <a:cubicBezTo>
                    <a:pt x="624" y="1119"/>
                    <a:pt x="624" y="1119"/>
                    <a:pt x="624" y="1119"/>
                  </a:cubicBezTo>
                  <a:cubicBezTo>
                    <a:pt x="624" y="1119"/>
                    <a:pt x="592" y="1076"/>
                    <a:pt x="581" y="1038"/>
                  </a:cubicBezTo>
                  <a:cubicBezTo>
                    <a:pt x="569" y="1001"/>
                    <a:pt x="562" y="958"/>
                    <a:pt x="557" y="950"/>
                  </a:cubicBezTo>
                  <a:cubicBezTo>
                    <a:pt x="552" y="942"/>
                    <a:pt x="544" y="934"/>
                    <a:pt x="544" y="911"/>
                  </a:cubicBezTo>
                  <a:cubicBezTo>
                    <a:pt x="543" y="888"/>
                    <a:pt x="540" y="858"/>
                    <a:pt x="548" y="846"/>
                  </a:cubicBezTo>
                  <a:cubicBezTo>
                    <a:pt x="548" y="846"/>
                    <a:pt x="572" y="844"/>
                    <a:pt x="563" y="879"/>
                  </a:cubicBezTo>
                  <a:cubicBezTo>
                    <a:pt x="563" y="879"/>
                    <a:pt x="577" y="857"/>
                    <a:pt x="552" y="839"/>
                  </a:cubicBezTo>
                  <a:cubicBezTo>
                    <a:pt x="552" y="839"/>
                    <a:pt x="571" y="799"/>
                    <a:pt x="579" y="785"/>
                  </a:cubicBezTo>
                  <a:cubicBezTo>
                    <a:pt x="587" y="772"/>
                    <a:pt x="595" y="741"/>
                    <a:pt x="600" y="735"/>
                  </a:cubicBezTo>
                  <a:cubicBezTo>
                    <a:pt x="605" y="728"/>
                    <a:pt x="619" y="701"/>
                    <a:pt x="621" y="683"/>
                  </a:cubicBezTo>
                  <a:cubicBezTo>
                    <a:pt x="624" y="665"/>
                    <a:pt x="632" y="630"/>
                    <a:pt x="655" y="626"/>
                  </a:cubicBezTo>
                  <a:cubicBezTo>
                    <a:pt x="655" y="626"/>
                    <a:pt x="668" y="619"/>
                    <a:pt x="722" y="622"/>
                  </a:cubicBezTo>
                  <a:close/>
                </a:path>
              </a:pathLst>
            </a:custGeom>
            <a:solidFill>
              <a:schemeClr val="tx2">
                <a:lumMod val="60000"/>
                <a:lumOff val="4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Rectangle 80"/>
          <p:cNvSpPr/>
          <p:nvPr/>
        </p:nvSpPr>
        <p:spPr>
          <a:xfrm>
            <a:off x="7234985" y="4499593"/>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2" name="Group 81"/>
          <p:cNvGrpSpPr/>
          <p:nvPr/>
        </p:nvGrpSpPr>
        <p:grpSpPr>
          <a:xfrm>
            <a:off x="7215793" y="4487139"/>
            <a:ext cx="2152974" cy="364572"/>
            <a:chOff x="7183923" y="3575245"/>
            <a:chExt cx="2041562" cy="345706"/>
          </a:xfrm>
        </p:grpSpPr>
        <p:sp>
          <p:nvSpPr>
            <p:cNvPr id="83" name="Rectangle 82"/>
            <p:cNvSpPr/>
            <p:nvPr/>
          </p:nvSpPr>
          <p:spPr>
            <a:xfrm>
              <a:off x="7202120" y="3587057"/>
              <a:ext cx="2023365" cy="327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Content Placeholder 2"/>
            <p:cNvSpPr txBox="1"/>
            <p:nvPr/>
          </p:nvSpPr>
          <p:spPr>
            <a:xfrm>
              <a:off x="7183923" y="3575245"/>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50%</a:t>
              </a:r>
              <a:endPar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5" name="Rectangle 84"/>
          <p:cNvSpPr/>
          <p:nvPr/>
        </p:nvSpPr>
        <p:spPr>
          <a:xfrm>
            <a:off x="7234985" y="6060266"/>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6" name="Group 85"/>
          <p:cNvGrpSpPr/>
          <p:nvPr/>
        </p:nvGrpSpPr>
        <p:grpSpPr>
          <a:xfrm>
            <a:off x="7215795" y="6049227"/>
            <a:ext cx="1776422" cy="364572"/>
            <a:chOff x="7183923" y="5056502"/>
            <a:chExt cx="1684497" cy="345707"/>
          </a:xfrm>
        </p:grpSpPr>
        <p:sp>
          <p:nvSpPr>
            <p:cNvPr id="87" name="Rectangle 86"/>
            <p:cNvSpPr/>
            <p:nvPr/>
          </p:nvSpPr>
          <p:spPr>
            <a:xfrm>
              <a:off x="7202120" y="5066968"/>
              <a:ext cx="1666300" cy="3278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Content Placeholder 2"/>
            <p:cNvSpPr txBox="1"/>
            <p:nvPr/>
          </p:nvSpPr>
          <p:spPr>
            <a:xfrm>
              <a:off x="7183923" y="5056502"/>
              <a:ext cx="716891" cy="345707"/>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45%</a:t>
              </a:r>
            </a:p>
          </p:txBody>
        </p:sp>
      </p:grpSp>
      <p:sp>
        <p:nvSpPr>
          <p:cNvPr id="89" name="Rectangle 88"/>
          <p:cNvSpPr/>
          <p:nvPr/>
        </p:nvSpPr>
        <p:spPr>
          <a:xfrm>
            <a:off x="7234985" y="5536965"/>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0" name="Group 89"/>
          <p:cNvGrpSpPr/>
          <p:nvPr/>
        </p:nvGrpSpPr>
        <p:grpSpPr>
          <a:xfrm>
            <a:off x="7215793" y="5524512"/>
            <a:ext cx="3198947" cy="364572"/>
            <a:chOff x="7183923" y="4558935"/>
            <a:chExt cx="3033408" cy="345706"/>
          </a:xfrm>
        </p:grpSpPr>
        <p:sp>
          <p:nvSpPr>
            <p:cNvPr id="91" name="Rectangle 90"/>
            <p:cNvSpPr/>
            <p:nvPr/>
          </p:nvSpPr>
          <p:spPr>
            <a:xfrm>
              <a:off x="7202120" y="4570747"/>
              <a:ext cx="3015211" cy="3278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Content Placeholder 2"/>
            <p:cNvSpPr txBox="1"/>
            <p:nvPr/>
          </p:nvSpPr>
          <p:spPr>
            <a:xfrm>
              <a:off x="7183923" y="4558935"/>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75%</a:t>
              </a:r>
            </a:p>
          </p:txBody>
        </p:sp>
      </p:grpSp>
      <p:sp>
        <p:nvSpPr>
          <p:cNvPr id="93" name="Rectangle 92"/>
          <p:cNvSpPr/>
          <p:nvPr/>
        </p:nvSpPr>
        <p:spPr>
          <a:xfrm>
            <a:off x="7234985" y="5014178"/>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5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4" name="Group 93"/>
          <p:cNvGrpSpPr/>
          <p:nvPr/>
        </p:nvGrpSpPr>
        <p:grpSpPr>
          <a:xfrm>
            <a:off x="7215793" y="5001722"/>
            <a:ext cx="2529525" cy="364572"/>
            <a:chOff x="7183923" y="4063200"/>
            <a:chExt cx="2398628" cy="345706"/>
          </a:xfrm>
        </p:grpSpPr>
        <p:sp>
          <p:nvSpPr>
            <p:cNvPr id="95" name="Rectangle 94"/>
            <p:cNvSpPr/>
            <p:nvPr/>
          </p:nvSpPr>
          <p:spPr>
            <a:xfrm>
              <a:off x="7202120" y="4075012"/>
              <a:ext cx="2380431" cy="3278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Content Placeholder 2"/>
            <p:cNvSpPr txBox="1"/>
            <p:nvPr/>
          </p:nvSpPr>
          <p:spPr>
            <a:xfrm>
              <a:off x="7183923" y="4063200"/>
              <a:ext cx="716891" cy="345706"/>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62%</a:t>
              </a:r>
            </a:p>
          </p:txBody>
        </p:sp>
      </p:grpSp>
      <p:grpSp>
        <p:nvGrpSpPr>
          <p:cNvPr id="97" name="Group 96"/>
          <p:cNvGrpSpPr/>
          <p:nvPr/>
        </p:nvGrpSpPr>
        <p:grpSpPr>
          <a:xfrm>
            <a:off x="6707858" y="4997197"/>
            <a:ext cx="349723" cy="350321"/>
            <a:chOff x="7275629" y="3973834"/>
            <a:chExt cx="464344" cy="465138"/>
          </a:xfrm>
          <a:solidFill>
            <a:schemeClr val="tx2">
              <a:lumMod val="60000"/>
              <a:lumOff val="40000"/>
            </a:schemeClr>
          </a:solidFill>
        </p:grpSpPr>
        <p:sp>
          <p:nvSpPr>
            <p:cNvPr id="98"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4" name="Group 103"/>
          <p:cNvGrpSpPr/>
          <p:nvPr/>
        </p:nvGrpSpPr>
        <p:grpSpPr>
          <a:xfrm>
            <a:off x="6738282" y="6069414"/>
            <a:ext cx="297181" cy="339553"/>
            <a:chOff x="9162373" y="3045147"/>
            <a:chExt cx="406400" cy="464344"/>
          </a:xfrm>
          <a:solidFill>
            <a:schemeClr val="tx2">
              <a:lumMod val="60000"/>
              <a:lumOff val="40000"/>
            </a:schemeClr>
          </a:solidFill>
        </p:grpSpPr>
        <p:sp>
          <p:nvSpPr>
            <p:cNvPr id="105"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9" name="Group 108"/>
          <p:cNvGrpSpPr/>
          <p:nvPr/>
        </p:nvGrpSpPr>
        <p:grpSpPr>
          <a:xfrm>
            <a:off x="6771162" y="4494123"/>
            <a:ext cx="240322" cy="350321"/>
            <a:chOff x="3582988" y="3510757"/>
            <a:chExt cx="319088" cy="465138"/>
          </a:xfrm>
          <a:solidFill>
            <a:schemeClr val="tx2">
              <a:lumMod val="60000"/>
              <a:lumOff val="40000"/>
            </a:schemeClr>
          </a:solidFill>
        </p:grpSpPr>
        <p:sp>
          <p:nvSpPr>
            <p:cNvPr id="11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2" name="Group 111"/>
          <p:cNvGrpSpPr/>
          <p:nvPr/>
        </p:nvGrpSpPr>
        <p:grpSpPr>
          <a:xfrm>
            <a:off x="6751973" y="5533305"/>
            <a:ext cx="262440" cy="350321"/>
            <a:chOff x="2639219" y="3510757"/>
            <a:chExt cx="348456" cy="465138"/>
          </a:xfrm>
          <a:solidFill>
            <a:schemeClr val="tx2">
              <a:lumMod val="60000"/>
              <a:lumOff val="40000"/>
            </a:schemeClr>
          </a:solidFill>
        </p:grpSpPr>
        <p:sp>
          <p:nvSpPr>
            <p:cNvPr id="113"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0665" hangingPunct="0">
                <a:lnSpc>
                  <a:spcPct val="120000"/>
                </a:lnSpc>
              </a:pPr>
              <a:endParaRPr lang="en-US" sz="95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6" name="TextBox 115"/>
          <p:cNvSpPr txBox="1"/>
          <p:nvPr/>
        </p:nvSpPr>
        <p:spPr>
          <a:xfrm>
            <a:off x="6712900" y="1370339"/>
            <a:ext cx="2019300" cy="534035"/>
          </a:xfrm>
          <a:prstGeom prst="rect">
            <a:avLst/>
          </a:prstGeom>
          <a:noFill/>
        </p:spPr>
        <p:txBody>
          <a:bodyPr wrap="none" rtlCol="0">
            <a:spAutoFit/>
          </a:bodyPr>
          <a:lstStyle/>
          <a:p>
            <a:pPr algn="l">
              <a:lnSpc>
                <a:spcPct val="120000"/>
              </a:lnSpc>
            </a:pPr>
            <a:r>
              <a:rPr lang="zh-CN" altLang="en-US" sz="2400" b="1" dirty="0">
                <a:solidFill>
                  <a:schemeClr val="tx1">
                    <a:lumMod val="65000"/>
                    <a:lumOff val="35000"/>
                  </a:schemeClr>
                </a:solidFill>
                <a:latin typeface="Franklin Gothic Book" panose="020B0503020102020204" pitchFamily="34" charset="0"/>
                <a:ea typeface="+mn-ea"/>
                <a:sym typeface="Arial" panose="020B0604020202020204" pitchFamily="34" charset="0"/>
              </a:rPr>
              <a:t>系统维护计划</a:t>
            </a:r>
            <a:endParaRPr lang="zh-CN" altLang="en-US" sz="28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Rectangle 117"/>
          <p:cNvSpPr/>
          <p:nvPr/>
        </p:nvSpPr>
        <p:spPr>
          <a:xfrm>
            <a:off x="6712900" y="1842273"/>
            <a:ext cx="4789653" cy="2553335"/>
          </a:xfrm>
          <a:prstGeom prst="rect">
            <a:avLst/>
          </a:prstGeom>
        </p:spPr>
        <p:txBody>
          <a:bodyPr wrap="square">
            <a:spAutoFit/>
          </a:bodyPr>
          <a:lstStyle/>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为了网站的正常运行，我们小组制定了以下维护计划：</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1、每周对网站的活动目录、DNS域名等关键性内容进行检查分析；</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2、每季度一次的预防维护，排除故障隐患和安全漏洞。维护后提交完成的情况和情况汇报；</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3、每季度对网站性能的测试，以保证网站性能的不断改进和运行的最佳状态；</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4、每半年的补丁维护和病毒的预防；</a:t>
            </a:r>
          </a:p>
          <a:p>
            <a:pPr indent="0" eaLnBrk="1" latinLnBrk="0" hangingPunct="1">
              <a:lnSpc>
                <a:spcPct val="100000"/>
              </a:lnSpc>
            </a:pPr>
            <a:r>
              <a:rPr lang="zh-CN" altLang="en-US" sz="16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详情参见《系统维护计划》。</a:t>
            </a:r>
          </a:p>
        </p:txBody>
      </p:sp>
      <p:sp>
        <p:nvSpPr>
          <p:cNvPr id="2"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项目策划</a:t>
            </a:r>
          </a:p>
        </p:txBody>
      </p:sp>
      <p:sp>
        <p:nvSpPr>
          <p:cNvPr id="3"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ipe(left)">
                                      <p:cBhvr>
                                        <p:cTn id="13" dur="500"/>
                                        <p:tgtEl>
                                          <p:spTgt spid="11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left)">
                                      <p:cBhvr>
                                        <p:cTn id="17" dur="500"/>
                                        <p:tgtEl>
                                          <p:spTgt spid="11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p:cTn id="31" dur="500" fill="hold"/>
                                        <p:tgtEl>
                                          <p:spTgt spid="97"/>
                                        </p:tgtEl>
                                        <p:attrNameLst>
                                          <p:attrName>ppt_w</p:attrName>
                                        </p:attrNameLst>
                                      </p:cBhvr>
                                      <p:tavLst>
                                        <p:tav tm="0">
                                          <p:val>
                                            <p:fltVal val="0"/>
                                          </p:val>
                                        </p:tav>
                                        <p:tav tm="100000">
                                          <p:val>
                                            <p:strVal val="#ppt_w"/>
                                          </p:val>
                                        </p:tav>
                                      </p:tavLst>
                                    </p:anim>
                                    <p:anim calcmode="lin" valueType="num">
                                      <p:cBhvr>
                                        <p:cTn id="32" dur="500" fill="hold"/>
                                        <p:tgtEl>
                                          <p:spTgt spid="97"/>
                                        </p:tgtEl>
                                        <p:attrNameLst>
                                          <p:attrName>ppt_h</p:attrName>
                                        </p:attrNameLst>
                                      </p:cBhvr>
                                      <p:tavLst>
                                        <p:tav tm="0">
                                          <p:val>
                                            <p:fltVal val="0"/>
                                          </p:val>
                                        </p:tav>
                                        <p:tav tm="100000">
                                          <p:val>
                                            <p:strVal val="#ppt_h"/>
                                          </p:val>
                                        </p:tav>
                                      </p:tavLst>
                                    </p:anim>
                                    <p:animEffect transition="in" filter="fade">
                                      <p:cBhvr>
                                        <p:cTn id="33" dur="500"/>
                                        <p:tgtEl>
                                          <p:spTgt spid="97"/>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ipe(left)">
                                      <p:cBhvr>
                                        <p:cTn id="37" dur="500"/>
                                        <p:tgtEl>
                                          <p:spTgt spid="93"/>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p:cTn id="41" dur="500" fill="hold"/>
                                        <p:tgtEl>
                                          <p:spTgt spid="112"/>
                                        </p:tgtEl>
                                        <p:attrNameLst>
                                          <p:attrName>ppt_w</p:attrName>
                                        </p:attrNameLst>
                                      </p:cBhvr>
                                      <p:tavLst>
                                        <p:tav tm="0">
                                          <p:val>
                                            <p:fltVal val="0"/>
                                          </p:val>
                                        </p:tav>
                                        <p:tav tm="100000">
                                          <p:val>
                                            <p:strVal val="#ppt_w"/>
                                          </p:val>
                                        </p:tav>
                                      </p:tavLst>
                                    </p:anim>
                                    <p:anim calcmode="lin" valueType="num">
                                      <p:cBhvr>
                                        <p:cTn id="42" dur="500" fill="hold"/>
                                        <p:tgtEl>
                                          <p:spTgt spid="112"/>
                                        </p:tgtEl>
                                        <p:attrNameLst>
                                          <p:attrName>ppt_h</p:attrName>
                                        </p:attrNameLst>
                                      </p:cBhvr>
                                      <p:tavLst>
                                        <p:tav tm="0">
                                          <p:val>
                                            <p:fltVal val="0"/>
                                          </p:val>
                                        </p:tav>
                                        <p:tav tm="100000">
                                          <p:val>
                                            <p:strVal val="#ppt_h"/>
                                          </p:val>
                                        </p:tav>
                                      </p:tavLst>
                                    </p:anim>
                                    <p:animEffect transition="in" filter="fade">
                                      <p:cBhvr>
                                        <p:cTn id="43" dur="500"/>
                                        <p:tgtEl>
                                          <p:spTgt spid="112"/>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animEffect transition="in" filter="fade">
                                      <p:cBhvr>
                                        <p:cTn id="53" dur="500"/>
                                        <p:tgtEl>
                                          <p:spTgt spid="104"/>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wipe(left)">
                                      <p:cBhvr>
                                        <p:cTn id="57" dur="500"/>
                                        <p:tgtEl>
                                          <p:spTgt spid="85"/>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left)">
                                      <p:cBhvr>
                                        <p:cTn id="61" dur="500"/>
                                        <p:tgtEl>
                                          <p:spTgt spid="82"/>
                                        </p:tgtEl>
                                      </p:cBhvr>
                                    </p:animEffect>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7000"/>
                            </p:stCondLst>
                            <p:childTnLst>
                              <p:par>
                                <p:cTn id="67" presetID="22" presetClass="entr" presetSubtype="8" fill="hold"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left)">
                                      <p:cBhvr>
                                        <p:cTn id="69" dur="500"/>
                                        <p:tgtEl>
                                          <p:spTgt spid="90"/>
                                        </p:tgtEl>
                                      </p:cBhvr>
                                    </p:animEffect>
                                  </p:childTnLst>
                                </p:cTn>
                              </p:par>
                            </p:childTnLst>
                          </p:cTn>
                        </p:par>
                        <p:par>
                          <p:cTn id="70" fill="hold">
                            <p:stCondLst>
                              <p:cond delay="7500"/>
                            </p:stCondLst>
                            <p:childTnLst>
                              <p:par>
                                <p:cTn id="71" presetID="22" presetClass="entr" presetSubtype="8" fill="hold" nodeType="after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wipe(left)">
                                      <p:cBhvr>
                                        <p:cTn id="7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85" grpId="0" bldLvl="0" animBg="1"/>
      <p:bldP spid="89" grpId="0" bldLvl="0" animBg="1"/>
      <p:bldP spid="93" grpId="0" bldLvl="0" animBg="1"/>
      <p:bldP spid="116" grpId="0"/>
      <p:bldP spid="1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04</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项目职责</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ie 41"/>
          <p:cNvSpPr/>
          <p:nvPr/>
        </p:nvSpPr>
        <p:spPr>
          <a:xfrm>
            <a:off x="3106361" y="1907428"/>
            <a:ext cx="578612" cy="578612"/>
          </a:xfrm>
          <a:prstGeom prst="pie">
            <a:avLst>
              <a:gd name="adj1" fmla="val 6587927"/>
              <a:gd name="adj2" fmla="val 162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Pie 42"/>
          <p:cNvSpPr/>
          <p:nvPr/>
        </p:nvSpPr>
        <p:spPr>
          <a:xfrm>
            <a:off x="3105998" y="3194527"/>
            <a:ext cx="578612" cy="578612"/>
          </a:xfrm>
          <a:prstGeom prst="pie">
            <a:avLst>
              <a:gd name="adj1" fmla="val 20384371"/>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Pie 43"/>
          <p:cNvSpPr/>
          <p:nvPr/>
        </p:nvSpPr>
        <p:spPr>
          <a:xfrm>
            <a:off x="3105998" y="4479571"/>
            <a:ext cx="578612" cy="578612"/>
          </a:xfrm>
          <a:prstGeom prst="pie">
            <a:avLst>
              <a:gd name="adj1" fmla="val 4000316"/>
              <a:gd name="adj2" fmla="val 1620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Pie 44"/>
          <p:cNvSpPr/>
          <p:nvPr/>
        </p:nvSpPr>
        <p:spPr>
          <a:xfrm>
            <a:off x="3105997" y="5764615"/>
            <a:ext cx="578612" cy="578612"/>
          </a:xfrm>
          <a:prstGeom prst="pie">
            <a:avLst>
              <a:gd name="adj1" fmla="val 6078594"/>
              <a:gd name="adj2" fmla="val 1620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20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6"/>
          <p:cNvSpPr/>
          <p:nvPr/>
        </p:nvSpPr>
        <p:spPr bwMode="auto">
          <a:xfrm>
            <a:off x="927636" y="1904881"/>
            <a:ext cx="982760" cy="4397059"/>
          </a:xfrm>
          <a:custGeom>
            <a:avLst/>
            <a:gdLst>
              <a:gd name="T0" fmla="*/ 129 w 131"/>
              <a:gd name="T1" fmla="*/ 0 h 587"/>
              <a:gd name="T2" fmla="*/ 100 w 131"/>
              <a:gd name="T3" fmla="*/ 34 h 587"/>
              <a:gd name="T4" fmla="*/ 102 w 131"/>
              <a:gd name="T5" fmla="*/ 52 h 587"/>
              <a:gd name="T6" fmla="*/ 109 w 131"/>
              <a:gd name="T7" fmla="*/ 66 h 587"/>
              <a:gd name="T8" fmla="*/ 109 w 131"/>
              <a:gd name="T9" fmla="*/ 82 h 587"/>
              <a:gd name="T10" fmla="*/ 79 w 131"/>
              <a:gd name="T11" fmla="*/ 97 h 587"/>
              <a:gd name="T12" fmla="*/ 53 w 131"/>
              <a:gd name="T13" fmla="*/ 108 h 587"/>
              <a:gd name="T14" fmla="*/ 46 w 131"/>
              <a:gd name="T15" fmla="*/ 153 h 587"/>
              <a:gd name="T16" fmla="*/ 42 w 131"/>
              <a:gd name="T17" fmla="*/ 186 h 587"/>
              <a:gd name="T18" fmla="*/ 20 w 131"/>
              <a:gd name="T19" fmla="*/ 261 h 587"/>
              <a:gd name="T20" fmla="*/ 13 w 131"/>
              <a:gd name="T21" fmla="*/ 270 h 587"/>
              <a:gd name="T22" fmla="*/ 1 w 131"/>
              <a:gd name="T23" fmla="*/ 281 h 587"/>
              <a:gd name="T24" fmla="*/ 1 w 131"/>
              <a:gd name="T25" fmla="*/ 286 h 587"/>
              <a:gd name="T26" fmla="*/ 6 w 131"/>
              <a:gd name="T27" fmla="*/ 286 h 587"/>
              <a:gd name="T28" fmla="*/ 11 w 131"/>
              <a:gd name="T29" fmla="*/ 282 h 587"/>
              <a:gd name="T30" fmla="*/ 6 w 131"/>
              <a:gd name="T31" fmla="*/ 305 h 587"/>
              <a:gd name="T32" fmla="*/ 8 w 131"/>
              <a:gd name="T33" fmla="*/ 308 h 587"/>
              <a:gd name="T34" fmla="*/ 12 w 131"/>
              <a:gd name="T35" fmla="*/ 306 h 587"/>
              <a:gd name="T36" fmla="*/ 15 w 131"/>
              <a:gd name="T37" fmla="*/ 289 h 587"/>
              <a:gd name="T38" fmla="*/ 16 w 131"/>
              <a:gd name="T39" fmla="*/ 290 h 587"/>
              <a:gd name="T40" fmla="*/ 11 w 131"/>
              <a:gd name="T41" fmla="*/ 313 h 587"/>
              <a:gd name="T42" fmla="*/ 14 w 131"/>
              <a:gd name="T43" fmla="*/ 317 h 587"/>
              <a:gd name="T44" fmla="*/ 17 w 131"/>
              <a:gd name="T45" fmla="*/ 314 h 587"/>
              <a:gd name="T46" fmla="*/ 21 w 131"/>
              <a:gd name="T47" fmla="*/ 293 h 587"/>
              <a:gd name="T48" fmla="*/ 23 w 131"/>
              <a:gd name="T49" fmla="*/ 293 h 587"/>
              <a:gd name="T50" fmla="*/ 19 w 131"/>
              <a:gd name="T51" fmla="*/ 313 h 587"/>
              <a:gd name="T52" fmla="*/ 21 w 131"/>
              <a:gd name="T53" fmla="*/ 316 h 587"/>
              <a:gd name="T54" fmla="*/ 24 w 131"/>
              <a:gd name="T55" fmla="*/ 314 h 587"/>
              <a:gd name="T56" fmla="*/ 29 w 131"/>
              <a:gd name="T57" fmla="*/ 294 h 587"/>
              <a:gd name="T58" fmla="*/ 30 w 131"/>
              <a:gd name="T59" fmla="*/ 293 h 587"/>
              <a:gd name="T60" fmla="*/ 27 w 131"/>
              <a:gd name="T61" fmla="*/ 304 h 587"/>
              <a:gd name="T62" fmla="*/ 30 w 131"/>
              <a:gd name="T63" fmla="*/ 307 h 587"/>
              <a:gd name="T64" fmla="*/ 33 w 131"/>
              <a:gd name="T65" fmla="*/ 305 h 587"/>
              <a:gd name="T66" fmla="*/ 36 w 131"/>
              <a:gd name="T67" fmla="*/ 290 h 587"/>
              <a:gd name="T68" fmla="*/ 38 w 131"/>
              <a:gd name="T69" fmla="*/ 280 h 587"/>
              <a:gd name="T70" fmla="*/ 38 w 131"/>
              <a:gd name="T71" fmla="*/ 268 h 587"/>
              <a:gd name="T72" fmla="*/ 56 w 131"/>
              <a:gd name="T73" fmla="*/ 232 h 587"/>
              <a:gd name="T74" fmla="*/ 69 w 131"/>
              <a:gd name="T75" fmla="*/ 191 h 587"/>
              <a:gd name="T76" fmla="*/ 77 w 131"/>
              <a:gd name="T77" fmla="*/ 180 h 587"/>
              <a:gd name="T78" fmla="*/ 85 w 131"/>
              <a:gd name="T79" fmla="*/ 212 h 587"/>
              <a:gd name="T80" fmla="*/ 77 w 131"/>
              <a:gd name="T81" fmla="*/ 252 h 587"/>
              <a:gd name="T82" fmla="*/ 71 w 131"/>
              <a:gd name="T83" fmla="*/ 300 h 587"/>
              <a:gd name="T84" fmla="*/ 72 w 131"/>
              <a:gd name="T85" fmla="*/ 357 h 587"/>
              <a:gd name="T86" fmla="*/ 77 w 131"/>
              <a:gd name="T87" fmla="*/ 415 h 587"/>
              <a:gd name="T88" fmla="*/ 75 w 131"/>
              <a:gd name="T89" fmla="*/ 493 h 587"/>
              <a:gd name="T90" fmla="*/ 83 w 131"/>
              <a:gd name="T91" fmla="*/ 550 h 587"/>
              <a:gd name="T92" fmla="*/ 80 w 131"/>
              <a:gd name="T93" fmla="*/ 559 h 587"/>
              <a:gd name="T94" fmla="*/ 74 w 131"/>
              <a:gd name="T95" fmla="*/ 581 h 587"/>
              <a:gd name="T96" fmla="*/ 105 w 131"/>
              <a:gd name="T97" fmla="*/ 587 h 587"/>
              <a:gd name="T98" fmla="*/ 112 w 131"/>
              <a:gd name="T99" fmla="*/ 572 h 587"/>
              <a:gd name="T100" fmla="*/ 106 w 131"/>
              <a:gd name="T101" fmla="*/ 546 h 587"/>
              <a:gd name="T102" fmla="*/ 106 w 131"/>
              <a:gd name="T103" fmla="*/ 546 h 587"/>
              <a:gd name="T104" fmla="*/ 114 w 131"/>
              <a:gd name="T105" fmla="*/ 475 h 587"/>
              <a:gd name="T106" fmla="*/ 112 w 131"/>
              <a:gd name="T107" fmla="*/ 415 h 587"/>
              <a:gd name="T108" fmla="*/ 128 w 131"/>
              <a:gd name="T109" fmla="*/ 301 h 587"/>
              <a:gd name="T110" fmla="*/ 131 w 131"/>
              <a:gd name="T111" fmla="*/ 301 h 587"/>
              <a:gd name="T112" fmla="*/ 131 w 131"/>
              <a:gd name="T113" fmla="*/ 1 h 587"/>
              <a:gd name="T114" fmla="*/ 129 w 131"/>
              <a:gd name="T11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 h="587">
                <a:moveTo>
                  <a:pt x="129" y="0"/>
                </a:moveTo>
                <a:cubicBezTo>
                  <a:pt x="109" y="1"/>
                  <a:pt x="101" y="15"/>
                  <a:pt x="100" y="34"/>
                </a:cubicBezTo>
                <a:cubicBezTo>
                  <a:pt x="93" y="31"/>
                  <a:pt x="96" y="50"/>
                  <a:pt x="102" y="52"/>
                </a:cubicBezTo>
                <a:cubicBezTo>
                  <a:pt x="104" y="58"/>
                  <a:pt x="106" y="62"/>
                  <a:pt x="109" y="66"/>
                </a:cubicBezTo>
                <a:cubicBezTo>
                  <a:pt x="109" y="82"/>
                  <a:pt x="109" y="82"/>
                  <a:pt x="109" y="82"/>
                </a:cubicBezTo>
                <a:cubicBezTo>
                  <a:pt x="101" y="90"/>
                  <a:pt x="91" y="94"/>
                  <a:pt x="79" y="97"/>
                </a:cubicBezTo>
                <a:cubicBezTo>
                  <a:pt x="69" y="98"/>
                  <a:pt x="58" y="97"/>
                  <a:pt x="53" y="108"/>
                </a:cubicBezTo>
                <a:cubicBezTo>
                  <a:pt x="51" y="113"/>
                  <a:pt x="45" y="128"/>
                  <a:pt x="46" y="153"/>
                </a:cubicBezTo>
                <a:cubicBezTo>
                  <a:pt x="46" y="166"/>
                  <a:pt x="48" y="178"/>
                  <a:pt x="42" y="186"/>
                </a:cubicBezTo>
                <a:cubicBezTo>
                  <a:pt x="31" y="202"/>
                  <a:pt x="21" y="258"/>
                  <a:pt x="20" y="261"/>
                </a:cubicBezTo>
                <a:cubicBezTo>
                  <a:pt x="18" y="263"/>
                  <a:pt x="15" y="267"/>
                  <a:pt x="13" y="270"/>
                </a:cubicBezTo>
                <a:cubicBezTo>
                  <a:pt x="1" y="281"/>
                  <a:pt x="1" y="281"/>
                  <a:pt x="1" y="281"/>
                </a:cubicBezTo>
                <a:cubicBezTo>
                  <a:pt x="0" y="283"/>
                  <a:pt x="0" y="285"/>
                  <a:pt x="1" y="286"/>
                </a:cubicBezTo>
                <a:cubicBezTo>
                  <a:pt x="2" y="287"/>
                  <a:pt x="4" y="288"/>
                  <a:pt x="6" y="286"/>
                </a:cubicBezTo>
                <a:cubicBezTo>
                  <a:pt x="11" y="282"/>
                  <a:pt x="11" y="282"/>
                  <a:pt x="11" y="282"/>
                </a:cubicBezTo>
                <a:cubicBezTo>
                  <a:pt x="6" y="305"/>
                  <a:pt x="6" y="305"/>
                  <a:pt x="6" y="305"/>
                </a:cubicBezTo>
                <a:cubicBezTo>
                  <a:pt x="6" y="306"/>
                  <a:pt x="7" y="308"/>
                  <a:pt x="8" y="308"/>
                </a:cubicBezTo>
                <a:cubicBezTo>
                  <a:pt x="10" y="308"/>
                  <a:pt x="11" y="307"/>
                  <a:pt x="12" y="306"/>
                </a:cubicBezTo>
                <a:cubicBezTo>
                  <a:pt x="15" y="289"/>
                  <a:pt x="15" y="289"/>
                  <a:pt x="15" y="289"/>
                </a:cubicBezTo>
                <a:cubicBezTo>
                  <a:pt x="15" y="289"/>
                  <a:pt x="16" y="290"/>
                  <a:pt x="16" y="290"/>
                </a:cubicBezTo>
                <a:cubicBezTo>
                  <a:pt x="11" y="313"/>
                  <a:pt x="11" y="313"/>
                  <a:pt x="11" y="313"/>
                </a:cubicBezTo>
                <a:cubicBezTo>
                  <a:pt x="11" y="315"/>
                  <a:pt x="12" y="316"/>
                  <a:pt x="14" y="317"/>
                </a:cubicBezTo>
                <a:cubicBezTo>
                  <a:pt x="15" y="317"/>
                  <a:pt x="17" y="316"/>
                  <a:pt x="17" y="314"/>
                </a:cubicBezTo>
                <a:cubicBezTo>
                  <a:pt x="21" y="293"/>
                  <a:pt x="21" y="293"/>
                  <a:pt x="21" y="293"/>
                </a:cubicBezTo>
                <a:cubicBezTo>
                  <a:pt x="22" y="293"/>
                  <a:pt x="22" y="293"/>
                  <a:pt x="23" y="293"/>
                </a:cubicBezTo>
                <a:cubicBezTo>
                  <a:pt x="19" y="313"/>
                  <a:pt x="19" y="313"/>
                  <a:pt x="19" y="313"/>
                </a:cubicBezTo>
                <a:cubicBezTo>
                  <a:pt x="18" y="314"/>
                  <a:pt x="19" y="316"/>
                  <a:pt x="21" y="316"/>
                </a:cubicBezTo>
                <a:cubicBezTo>
                  <a:pt x="23" y="317"/>
                  <a:pt x="24" y="316"/>
                  <a:pt x="24" y="314"/>
                </a:cubicBezTo>
                <a:cubicBezTo>
                  <a:pt x="29" y="294"/>
                  <a:pt x="29" y="294"/>
                  <a:pt x="29" y="294"/>
                </a:cubicBezTo>
                <a:cubicBezTo>
                  <a:pt x="29" y="293"/>
                  <a:pt x="29" y="293"/>
                  <a:pt x="30" y="293"/>
                </a:cubicBezTo>
                <a:cubicBezTo>
                  <a:pt x="27" y="304"/>
                  <a:pt x="27" y="304"/>
                  <a:pt x="27" y="304"/>
                </a:cubicBezTo>
                <a:cubicBezTo>
                  <a:pt x="27" y="305"/>
                  <a:pt x="28" y="307"/>
                  <a:pt x="30" y="307"/>
                </a:cubicBezTo>
                <a:cubicBezTo>
                  <a:pt x="31" y="308"/>
                  <a:pt x="33" y="307"/>
                  <a:pt x="33" y="305"/>
                </a:cubicBezTo>
                <a:cubicBezTo>
                  <a:pt x="36" y="290"/>
                  <a:pt x="36" y="290"/>
                  <a:pt x="36" y="290"/>
                </a:cubicBezTo>
                <a:cubicBezTo>
                  <a:pt x="38" y="288"/>
                  <a:pt x="38" y="282"/>
                  <a:pt x="38" y="280"/>
                </a:cubicBezTo>
                <a:cubicBezTo>
                  <a:pt x="39" y="276"/>
                  <a:pt x="39" y="272"/>
                  <a:pt x="38" y="268"/>
                </a:cubicBezTo>
                <a:cubicBezTo>
                  <a:pt x="41" y="262"/>
                  <a:pt x="52" y="240"/>
                  <a:pt x="56" y="232"/>
                </a:cubicBezTo>
                <a:cubicBezTo>
                  <a:pt x="69" y="210"/>
                  <a:pt x="67" y="194"/>
                  <a:pt x="69" y="191"/>
                </a:cubicBezTo>
                <a:cubicBezTo>
                  <a:pt x="70" y="190"/>
                  <a:pt x="73" y="186"/>
                  <a:pt x="77" y="180"/>
                </a:cubicBezTo>
                <a:cubicBezTo>
                  <a:pt x="81" y="190"/>
                  <a:pt x="85" y="200"/>
                  <a:pt x="85" y="212"/>
                </a:cubicBezTo>
                <a:cubicBezTo>
                  <a:pt x="85" y="226"/>
                  <a:pt x="79" y="238"/>
                  <a:pt x="77" y="252"/>
                </a:cubicBezTo>
                <a:cubicBezTo>
                  <a:pt x="74" y="266"/>
                  <a:pt x="72" y="281"/>
                  <a:pt x="71" y="300"/>
                </a:cubicBezTo>
                <a:cubicBezTo>
                  <a:pt x="70" y="318"/>
                  <a:pt x="69" y="340"/>
                  <a:pt x="72" y="357"/>
                </a:cubicBezTo>
                <a:cubicBezTo>
                  <a:pt x="76" y="381"/>
                  <a:pt x="78" y="405"/>
                  <a:pt x="77" y="415"/>
                </a:cubicBezTo>
                <a:cubicBezTo>
                  <a:pt x="74" y="435"/>
                  <a:pt x="72" y="458"/>
                  <a:pt x="75" y="493"/>
                </a:cubicBezTo>
                <a:cubicBezTo>
                  <a:pt x="78" y="527"/>
                  <a:pt x="84" y="524"/>
                  <a:pt x="83" y="550"/>
                </a:cubicBezTo>
                <a:cubicBezTo>
                  <a:pt x="82" y="554"/>
                  <a:pt x="81" y="558"/>
                  <a:pt x="80" y="559"/>
                </a:cubicBezTo>
                <a:cubicBezTo>
                  <a:pt x="77" y="566"/>
                  <a:pt x="57" y="578"/>
                  <a:pt x="74" y="581"/>
                </a:cubicBezTo>
                <a:cubicBezTo>
                  <a:pt x="84" y="583"/>
                  <a:pt x="95" y="587"/>
                  <a:pt x="105" y="587"/>
                </a:cubicBezTo>
                <a:cubicBezTo>
                  <a:pt x="111" y="586"/>
                  <a:pt x="113" y="577"/>
                  <a:pt x="112" y="572"/>
                </a:cubicBezTo>
                <a:cubicBezTo>
                  <a:pt x="109" y="563"/>
                  <a:pt x="107" y="555"/>
                  <a:pt x="106" y="546"/>
                </a:cubicBezTo>
                <a:cubicBezTo>
                  <a:pt x="106" y="546"/>
                  <a:pt x="106" y="546"/>
                  <a:pt x="106" y="546"/>
                </a:cubicBezTo>
                <a:cubicBezTo>
                  <a:pt x="106" y="521"/>
                  <a:pt x="116" y="498"/>
                  <a:pt x="114" y="475"/>
                </a:cubicBezTo>
                <a:cubicBezTo>
                  <a:pt x="112" y="453"/>
                  <a:pt x="109" y="426"/>
                  <a:pt x="112" y="415"/>
                </a:cubicBezTo>
                <a:cubicBezTo>
                  <a:pt x="121" y="384"/>
                  <a:pt x="130" y="332"/>
                  <a:pt x="128" y="301"/>
                </a:cubicBezTo>
                <a:cubicBezTo>
                  <a:pt x="131" y="301"/>
                  <a:pt x="131" y="301"/>
                  <a:pt x="131" y="301"/>
                </a:cubicBezTo>
                <a:cubicBezTo>
                  <a:pt x="131" y="1"/>
                  <a:pt x="131" y="1"/>
                  <a:pt x="131" y="1"/>
                </a:cubicBezTo>
                <a:cubicBezTo>
                  <a:pt x="130" y="1"/>
                  <a:pt x="130" y="0"/>
                  <a:pt x="129"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1910395" y="1907422"/>
            <a:ext cx="979590" cy="4397059"/>
            <a:chOff x="6430960" y="1904882"/>
            <a:chExt cx="979590" cy="4397059"/>
          </a:xfrm>
        </p:grpSpPr>
        <p:sp>
          <p:nvSpPr>
            <p:cNvPr id="15" name="Freeform 17"/>
            <p:cNvSpPr/>
            <p:nvPr/>
          </p:nvSpPr>
          <p:spPr bwMode="auto">
            <a:xfrm>
              <a:off x="6564109" y="5807390"/>
              <a:ext cx="421635" cy="494551"/>
            </a:xfrm>
            <a:custGeom>
              <a:avLst/>
              <a:gdLst>
                <a:gd name="T0" fmla="*/ 6 w 56"/>
                <a:gd name="T1" fmla="*/ 25 h 66"/>
                <a:gd name="T2" fmla="*/ 6 w 56"/>
                <a:gd name="T3" fmla="*/ 25 h 66"/>
                <a:gd name="T4" fmla="*/ 1 w 56"/>
                <a:gd name="T5" fmla="*/ 51 h 66"/>
                <a:gd name="T6" fmla="*/ 8 w 56"/>
                <a:gd name="T7" fmla="*/ 66 h 66"/>
                <a:gd name="T8" fmla="*/ 38 w 56"/>
                <a:gd name="T9" fmla="*/ 60 h 66"/>
                <a:gd name="T10" fmla="*/ 32 w 56"/>
                <a:gd name="T11" fmla="*/ 38 h 66"/>
                <a:gd name="T12" fmla="*/ 29 w 56"/>
                <a:gd name="T13" fmla="*/ 29 h 66"/>
                <a:gd name="T14" fmla="*/ 29 w 56"/>
                <a:gd name="T15" fmla="*/ 24 h 66"/>
                <a:gd name="T16" fmla="*/ 4 w 56"/>
                <a:gd name="T17" fmla="*/ 0 h 66"/>
                <a:gd name="T18" fmla="*/ 6 w 56"/>
                <a:gd name="T19"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6">
                  <a:moveTo>
                    <a:pt x="6" y="25"/>
                  </a:moveTo>
                  <a:cubicBezTo>
                    <a:pt x="6" y="25"/>
                    <a:pt x="6" y="25"/>
                    <a:pt x="6" y="25"/>
                  </a:cubicBezTo>
                  <a:cubicBezTo>
                    <a:pt x="6" y="34"/>
                    <a:pt x="3" y="42"/>
                    <a:pt x="1" y="51"/>
                  </a:cubicBezTo>
                  <a:cubicBezTo>
                    <a:pt x="0" y="56"/>
                    <a:pt x="1" y="65"/>
                    <a:pt x="8" y="66"/>
                  </a:cubicBezTo>
                  <a:cubicBezTo>
                    <a:pt x="18" y="66"/>
                    <a:pt x="29" y="62"/>
                    <a:pt x="38" y="60"/>
                  </a:cubicBezTo>
                  <a:cubicBezTo>
                    <a:pt x="56" y="57"/>
                    <a:pt x="36" y="45"/>
                    <a:pt x="32" y="38"/>
                  </a:cubicBezTo>
                  <a:cubicBezTo>
                    <a:pt x="32" y="37"/>
                    <a:pt x="30" y="33"/>
                    <a:pt x="29" y="29"/>
                  </a:cubicBezTo>
                  <a:cubicBezTo>
                    <a:pt x="29" y="27"/>
                    <a:pt x="29" y="25"/>
                    <a:pt x="29" y="24"/>
                  </a:cubicBezTo>
                  <a:cubicBezTo>
                    <a:pt x="4" y="0"/>
                    <a:pt x="4" y="0"/>
                    <a:pt x="4" y="0"/>
                  </a:cubicBezTo>
                  <a:cubicBezTo>
                    <a:pt x="5" y="8"/>
                    <a:pt x="6" y="16"/>
                    <a:pt x="6" y="25"/>
                  </a:cubicBezTo>
                  <a:close/>
                </a:path>
              </a:pathLst>
            </a:custGeom>
            <a:solidFill>
              <a:schemeClr val="accent5"/>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8"/>
            <p:cNvSpPr/>
            <p:nvPr/>
          </p:nvSpPr>
          <p:spPr bwMode="auto">
            <a:xfrm>
              <a:off x="6491193" y="4647101"/>
              <a:ext cx="374083" cy="1340992"/>
            </a:xfrm>
            <a:custGeom>
              <a:avLst/>
              <a:gdLst>
                <a:gd name="T0" fmla="*/ 11 w 50"/>
                <a:gd name="T1" fmla="*/ 49 h 179"/>
                <a:gd name="T2" fmla="*/ 9 w 50"/>
                <a:gd name="T3" fmla="*/ 109 h 179"/>
                <a:gd name="T4" fmla="*/ 14 w 50"/>
                <a:gd name="T5" fmla="*/ 155 h 179"/>
                <a:gd name="T6" fmla="*/ 39 w 50"/>
                <a:gd name="T7" fmla="*/ 179 h 179"/>
                <a:gd name="T8" fmla="*/ 48 w 50"/>
                <a:gd name="T9" fmla="*/ 127 h 179"/>
                <a:gd name="T10" fmla="*/ 46 w 50"/>
                <a:gd name="T11" fmla="*/ 49 h 179"/>
                <a:gd name="T12" fmla="*/ 45 w 50"/>
                <a:gd name="T13" fmla="*/ 44 h 179"/>
                <a:gd name="T14" fmla="*/ 0 w 50"/>
                <a:gd name="T15" fmla="*/ 0 h 179"/>
                <a:gd name="T16" fmla="*/ 11 w 50"/>
                <a:gd name="T17" fmla="*/ 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9">
                  <a:moveTo>
                    <a:pt x="11" y="49"/>
                  </a:moveTo>
                  <a:cubicBezTo>
                    <a:pt x="14" y="60"/>
                    <a:pt x="11" y="87"/>
                    <a:pt x="9" y="109"/>
                  </a:cubicBezTo>
                  <a:cubicBezTo>
                    <a:pt x="8" y="124"/>
                    <a:pt x="11" y="139"/>
                    <a:pt x="14" y="155"/>
                  </a:cubicBezTo>
                  <a:cubicBezTo>
                    <a:pt x="39" y="179"/>
                    <a:pt x="39" y="179"/>
                    <a:pt x="39" y="179"/>
                  </a:cubicBezTo>
                  <a:cubicBezTo>
                    <a:pt x="39" y="158"/>
                    <a:pt x="45" y="158"/>
                    <a:pt x="48" y="127"/>
                  </a:cubicBezTo>
                  <a:cubicBezTo>
                    <a:pt x="50" y="92"/>
                    <a:pt x="49" y="69"/>
                    <a:pt x="46" y="49"/>
                  </a:cubicBezTo>
                  <a:cubicBezTo>
                    <a:pt x="46" y="47"/>
                    <a:pt x="45" y="46"/>
                    <a:pt x="45" y="44"/>
                  </a:cubicBezTo>
                  <a:cubicBezTo>
                    <a:pt x="0" y="0"/>
                    <a:pt x="0" y="0"/>
                    <a:pt x="0" y="0"/>
                  </a:cubicBezTo>
                  <a:cubicBezTo>
                    <a:pt x="3" y="18"/>
                    <a:pt x="7" y="35"/>
                    <a:pt x="11" y="49"/>
                  </a:cubicBezTo>
                  <a:close/>
                </a:path>
              </a:pathLst>
            </a:custGeom>
            <a:solidFill>
              <a:schemeClr val="accent4"/>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9"/>
            <p:cNvSpPr/>
            <p:nvPr/>
          </p:nvSpPr>
          <p:spPr bwMode="auto">
            <a:xfrm>
              <a:off x="6430960" y="2481857"/>
              <a:ext cx="979590" cy="1797500"/>
            </a:xfrm>
            <a:custGeom>
              <a:avLst/>
              <a:gdLst>
                <a:gd name="T0" fmla="*/ 46 w 131"/>
                <a:gd name="T1" fmla="*/ 135 h 240"/>
                <a:gd name="T2" fmla="*/ 54 w 131"/>
                <a:gd name="T3" fmla="*/ 103 h 240"/>
                <a:gd name="T4" fmla="*/ 62 w 131"/>
                <a:gd name="T5" fmla="*/ 114 h 240"/>
                <a:gd name="T6" fmla="*/ 75 w 131"/>
                <a:gd name="T7" fmla="*/ 155 h 240"/>
                <a:gd name="T8" fmla="*/ 92 w 131"/>
                <a:gd name="T9" fmla="*/ 191 h 240"/>
                <a:gd name="T10" fmla="*/ 92 w 131"/>
                <a:gd name="T11" fmla="*/ 203 h 240"/>
                <a:gd name="T12" fmla="*/ 95 w 131"/>
                <a:gd name="T13" fmla="*/ 213 h 240"/>
                <a:gd name="T14" fmla="*/ 98 w 131"/>
                <a:gd name="T15" fmla="*/ 228 h 240"/>
                <a:gd name="T16" fmla="*/ 101 w 131"/>
                <a:gd name="T17" fmla="*/ 230 h 240"/>
                <a:gd name="T18" fmla="*/ 103 w 131"/>
                <a:gd name="T19" fmla="*/ 227 h 240"/>
                <a:gd name="T20" fmla="*/ 101 w 131"/>
                <a:gd name="T21" fmla="*/ 216 h 240"/>
                <a:gd name="T22" fmla="*/ 102 w 131"/>
                <a:gd name="T23" fmla="*/ 217 h 240"/>
                <a:gd name="T24" fmla="*/ 106 w 131"/>
                <a:gd name="T25" fmla="*/ 237 h 240"/>
                <a:gd name="T26" fmla="*/ 110 w 131"/>
                <a:gd name="T27" fmla="*/ 239 h 240"/>
                <a:gd name="T28" fmla="*/ 112 w 131"/>
                <a:gd name="T29" fmla="*/ 236 h 240"/>
                <a:gd name="T30" fmla="*/ 108 w 131"/>
                <a:gd name="T31" fmla="*/ 216 h 240"/>
                <a:gd name="T32" fmla="*/ 109 w 131"/>
                <a:gd name="T33" fmla="*/ 216 h 240"/>
                <a:gd name="T34" fmla="*/ 114 w 131"/>
                <a:gd name="T35" fmla="*/ 237 h 240"/>
                <a:gd name="T36" fmla="*/ 117 w 131"/>
                <a:gd name="T37" fmla="*/ 240 h 240"/>
                <a:gd name="T38" fmla="*/ 119 w 131"/>
                <a:gd name="T39" fmla="*/ 236 h 240"/>
                <a:gd name="T40" fmla="*/ 115 w 131"/>
                <a:gd name="T41" fmla="*/ 213 h 240"/>
                <a:gd name="T42" fmla="*/ 116 w 131"/>
                <a:gd name="T43" fmla="*/ 212 h 240"/>
                <a:gd name="T44" fmla="*/ 119 w 131"/>
                <a:gd name="T45" fmla="*/ 229 h 240"/>
                <a:gd name="T46" fmla="*/ 123 w 131"/>
                <a:gd name="T47" fmla="*/ 231 h 240"/>
                <a:gd name="T48" fmla="*/ 125 w 131"/>
                <a:gd name="T49" fmla="*/ 228 h 240"/>
                <a:gd name="T50" fmla="*/ 120 w 131"/>
                <a:gd name="T51" fmla="*/ 205 h 240"/>
                <a:gd name="T52" fmla="*/ 125 w 131"/>
                <a:gd name="T53" fmla="*/ 209 h 240"/>
                <a:gd name="T54" fmla="*/ 130 w 131"/>
                <a:gd name="T55" fmla="*/ 209 h 240"/>
                <a:gd name="T56" fmla="*/ 129 w 131"/>
                <a:gd name="T57" fmla="*/ 204 h 240"/>
                <a:gd name="T58" fmla="*/ 118 w 131"/>
                <a:gd name="T59" fmla="*/ 193 h 240"/>
                <a:gd name="T60" fmla="*/ 110 w 131"/>
                <a:gd name="T61" fmla="*/ 184 h 240"/>
                <a:gd name="T62" fmla="*/ 89 w 131"/>
                <a:gd name="T63" fmla="*/ 109 h 240"/>
                <a:gd name="T64" fmla="*/ 85 w 131"/>
                <a:gd name="T65" fmla="*/ 80 h 240"/>
                <a:gd name="T66" fmla="*/ 0 w 131"/>
                <a:gd name="T67" fmla="*/ 0 h 240"/>
                <a:gd name="T68" fmla="*/ 0 w 131"/>
                <a:gd name="T69" fmla="*/ 141 h 240"/>
                <a:gd name="T70" fmla="*/ 57 w 131"/>
                <a:gd name="T71" fmla="*/ 195 h 240"/>
                <a:gd name="T72" fmla="*/ 54 w 131"/>
                <a:gd name="T73" fmla="*/ 175 h 240"/>
                <a:gd name="T74" fmla="*/ 46 w 131"/>
                <a:gd name="T75" fmla="*/ 1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240">
                  <a:moveTo>
                    <a:pt x="46" y="135"/>
                  </a:moveTo>
                  <a:cubicBezTo>
                    <a:pt x="46" y="123"/>
                    <a:pt x="49" y="113"/>
                    <a:pt x="54" y="103"/>
                  </a:cubicBezTo>
                  <a:cubicBezTo>
                    <a:pt x="57" y="109"/>
                    <a:pt x="60" y="113"/>
                    <a:pt x="62" y="114"/>
                  </a:cubicBezTo>
                  <a:cubicBezTo>
                    <a:pt x="64" y="117"/>
                    <a:pt x="62" y="133"/>
                    <a:pt x="75" y="155"/>
                  </a:cubicBezTo>
                  <a:cubicBezTo>
                    <a:pt x="79" y="163"/>
                    <a:pt x="90" y="185"/>
                    <a:pt x="92" y="191"/>
                  </a:cubicBezTo>
                  <a:cubicBezTo>
                    <a:pt x="92" y="195"/>
                    <a:pt x="92" y="199"/>
                    <a:pt x="92" y="203"/>
                  </a:cubicBezTo>
                  <a:cubicBezTo>
                    <a:pt x="93" y="205"/>
                    <a:pt x="93" y="211"/>
                    <a:pt x="95" y="213"/>
                  </a:cubicBezTo>
                  <a:cubicBezTo>
                    <a:pt x="98" y="228"/>
                    <a:pt x="98" y="228"/>
                    <a:pt x="98" y="228"/>
                  </a:cubicBezTo>
                  <a:cubicBezTo>
                    <a:pt x="98" y="230"/>
                    <a:pt x="99" y="231"/>
                    <a:pt x="101" y="230"/>
                  </a:cubicBezTo>
                  <a:cubicBezTo>
                    <a:pt x="103" y="230"/>
                    <a:pt x="103" y="228"/>
                    <a:pt x="103" y="227"/>
                  </a:cubicBezTo>
                  <a:cubicBezTo>
                    <a:pt x="101" y="216"/>
                    <a:pt x="101" y="216"/>
                    <a:pt x="101" y="216"/>
                  </a:cubicBezTo>
                  <a:cubicBezTo>
                    <a:pt x="101" y="216"/>
                    <a:pt x="102" y="216"/>
                    <a:pt x="102" y="217"/>
                  </a:cubicBezTo>
                  <a:cubicBezTo>
                    <a:pt x="106" y="237"/>
                    <a:pt x="106" y="237"/>
                    <a:pt x="106" y="237"/>
                  </a:cubicBezTo>
                  <a:cubicBezTo>
                    <a:pt x="107" y="239"/>
                    <a:pt x="108" y="240"/>
                    <a:pt x="110" y="239"/>
                  </a:cubicBezTo>
                  <a:cubicBezTo>
                    <a:pt x="111" y="239"/>
                    <a:pt x="112" y="237"/>
                    <a:pt x="112" y="236"/>
                  </a:cubicBezTo>
                  <a:cubicBezTo>
                    <a:pt x="108" y="216"/>
                    <a:pt x="108" y="216"/>
                    <a:pt x="108" y="216"/>
                  </a:cubicBezTo>
                  <a:cubicBezTo>
                    <a:pt x="108" y="216"/>
                    <a:pt x="109" y="216"/>
                    <a:pt x="109" y="216"/>
                  </a:cubicBezTo>
                  <a:cubicBezTo>
                    <a:pt x="114" y="237"/>
                    <a:pt x="114" y="237"/>
                    <a:pt x="114" y="237"/>
                  </a:cubicBezTo>
                  <a:cubicBezTo>
                    <a:pt x="114" y="239"/>
                    <a:pt x="115" y="240"/>
                    <a:pt x="117" y="240"/>
                  </a:cubicBezTo>
                  <a:cubicBezTo>
                    <a:pt x="119" y="239"/>
                    <a:pt x="120" y="238"/>
                    <a:pt x="119" y="236"/>
                  </a:cubicBezTo>
                  <a:cubicBezTo>
                    <a:pt x="115" y="213"/>
                    <a:pt x="115" y="213"/>
                    <a:pt x="115" y="213"/>
                  </a:cubicBezTo>
                  <a:cubicBezTo>
                    <a:pt x="115" y="213"/>
                    <a:pt x="115" y="212"/>
                    <a:pt x="116" y="212"/>
                  </a:cubicBezTo>
                  <a:cubicBezTo>
                    <a:pt x="119" y="229"/>
                    <a:pt x="119" y="229"/>
                    <a:pt x="119" y="229"/>
                  </a:cubicBezTo>
                  <a:cubicBezTo>
                    <a:pt x="119" y="230"/>
                    <a:pt x="121" y="231"/>
                    <a:pt x="123" y="231"/>
                  </a:cubicBezTo>
                  <a:cubicBezTo>
                    <a:pt x="124" y="231"/>
                    <a:pt x="125" y="229"/>
                    <a:pt x="125" y="228"/>
                  </a:cubicBezTo>
                  <a:cubicBezTo>
                    <a:pt x="120" y="205"/>
                    <a:pt x="120" y="205"/>
                    <a:pt x="120" y="205"/>
                  </a:cubicBezTo>
                  <a:cubicBezTo>
                    <a:pt x="125" y="209"/>
                    <a:pt x="125" y="209"/>
                    <a:pt x="125" y="209"/>
                  </a:cubicBezTo>
                  <a:cubicBezTo>
                    <a:pt x="126" y="211"/>
                    <a:pt x="128" y="210"/>
                    <a:pt x="130" y="209"/>
                  </a:cubicBezTo>
                  <a:cubicBezTo>
                    <a:pt x="131" y="208"/>
                    <a:pt x="131" y="206"/>
                    <a:pt x="129" y="204"/>
                  </a:cubicBezTo>
                  <a:cubicBezTo>
                    <a:pt x="118" y="193"/>
                    <a:pt x="118" y="193"/>
                    <a:pt x="118" y="193"/>
                  </a:cubicBezTo>
                  <a:cubicBezTo>
                    <a:pt x="116" y="190"/>
                    <a:pt x="113" y="186"/>
                    <a:pt x="110" y="184"/>
                  </a:cubicBezTo>
                  <a:cubicBezTo>
                    <a:pt x="110" y="181"/>
                    <a:pt x="99" y="125"/>
                    <a:pt x="89" y="109"/>
                  </a:cubicBezTo>
                  <a:cubicBezTo>
                    <a:pt x="84" y="102"/>
                    <a:pt x="84" y="92"/>
                    <a:pt x="85" y="80"/>
                  </a:cubicBezTo>
                  <a:cubicBezTo>
                    <a:pt x="0" y="0"/>
                    <a:pt x="0" y="0"/>
                    <a:pt x="0" y="0"/>
                  </a:cubicBezTo>
                  <a:cubicBezTo>
                    <a:pt x="0" y="141"/>
                    <a:pt x="0" y="141"/>
                    <a:pt x="0" y="141"/>
                  </a:cubicBezTo>
                  <a:cubicBezTo>
                    <a:pt x="57" y="195"/>
                    <a:pt x="57" y="195"/>
                    <a:pt x="57" y="195"/>
                  </a:cubicBezTo>
                  <a:cubicBezTo>
                    <a:pt x="56" y="188"/>
                    <a:pt x="55" y="181"/>
                    <a:pt x="54" y="175"/>
                  </a:cubicBezTo>
                  <a:cubicBezTo>
                    <a:pt x="51" y="161"/>
                    <a:pt x="46" y="149"/>
                    <a:pt x="46" y="135"/>
                  </a:cubicBezTo>
                  <a:close/>
                </a:path>
              </a:pathLst>
            </a:custGeom>
            <a:solidFill>
              <a:schemeClr val="accent2"/>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0"/>
            <p:cNvSpPr/>
            <p:nvPr/>
          </p:nvSpPr>
          <p:spPr bwMode="auto">
            <a:xfrm>
              <a:off x="6430960" y="3537533"/>
              <a:ext cx="462847" cy="1439267"/>
            </a:xfrm>
            <a:custGeom>
              <a:avLst/>
              <a:gdLst>
                <a:gd name="T0" fmla="*/ 0 w 62"/>
                <a:gd name="T1" fmla="*/ 83 h 192"/>
                <a:gd name="T2" fmla="*/ 3 w 62"/>
                <a:gd name="T3" fmla="*/ 83 h 192"/>
                <a:gd name="T4" fmla="*/ 8 w 62"/>
                <a:gd name="T5" fmla="*/ 148 h 192"/>
                <a:gd name="T6" fmla="*/ 53 w 62"/>
                <a:gd name="T7" fmla="*/ 192 h 192"/>
                <a:gd name="T8" fmla="*/ 59 w 62"/>
                <a:gd name="T9" fmla="*/ 139 h 192"/>
                <a:gd name="T10" fmla="*/ 59 w 62"/>
                <a:gd name="T11" fmla="*/ 82 h 192"/>
                <a:gd name="T12" fmla="*/ 57 w 62"/>
                <a:gd name="T13" fmla="*/ 54 h 192"/>
                <a:gd name="T14" fmla="*/ 0 w 62"/>
                <a:gd name="T15" fmla="*/ 0 h 192"/>
                <a:gd name="T16" fmla="*/ 0 w 62"/>
                <a:gd name="T17" fmla="*/ 8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2">
                  <a:moveTo>
                    <a:pt x="0" y="83"/>
                  </a:moveTo>
                  <a:cubicBezTo>
                    <a:pt x="3" y="83"/>
                    <a:pt x="3" y="83"/>
                    <a:pt x="3" y="83"/>
                  </a:cubicBezTo>
                  <a:cubicBezTo>
                    <a:pt x="2" y="101"/>
                    <a:pt x="4" y="125"/>
                    <a:pt x="8" y="148"/>
                  </a:cubicBezTo>
                  <a:cubicBezTo>
                    <a:pt x="53" y="192"/>
                    <a:pt x="53" y="192"/>
                    <a:pt x="53" y="192"/>
                  </a:cubicBezTo>
                  <a:cubicBezTo>
                    <a:pt x="53" y="180"/>
                    <a:pt x="55" y="160"/>
                    <a:pt x="59" y="139"/>
                  </a:cubicBezTo>
                  <a:cubicBezTo>
                    <a:pt x="62" y="122"/>
                    <a:pt x="61" y="100"/>
                    <a:pt x="59" y="82"/>
                  </a:cubicBezTo>
                  <a:cubicBezTo>
                    <a:pt x="59" y="72"/>
                    <a:pt x="58" y="62"/>
                    <a:pt x="57" y="54"/>
                  </a:cubicBezTo>
                  <a:cubicBezTo>
                    <a:pt x="0" y="0"/>
                    <a:pt x="0" y="0"/>
                    <a:pt x="0" y="0"/>
                  </a:cubicBezTo>
                  <a:lnTo>
                    <a:pt x="0" y="83"/>
                  </a:lnTo>
                  <a:close/>
                </a:path>
              </a:pathLst>
            </a:custGeom>
            <a:solidFill>
              <a:schemeClr val="accent3"/>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1"/>
            <p:cNvSpPr/>
            <p:nvPr/>
          </p:nvSpPr>
          <p:spPr bwMode="auto">
            <a:xfrm>
              <a:off x="6430960" y="1904882"/>
              <a:ext cx="643549" cy="1176143"/>
            </a:xfrm>
            <a:custGeom>
              <a:avLst/>
              <a:gdLst>
                <a:gd name="T0" fmla="*/ 85 w 86"/>
                <a:gd name="T1" fmla="*/ 153 h 157"/>
                <a:gd name="T2" fmla="*/ 77 w 86"/>
                <a:gd name="T3" fmla="*/ 108 h 157"/>
                <a:gd name="T4" fmla="*/ 51 w 86"/>
                <a:gd name="T5" fmla="*/ 97 h 157"/>
                <a:gd name="T6" fmla="*/ 22 w 86"/>
                <a:gd name="T7" fmla="*/ 82 h 157"/>
                <a:gd name="T8" fmla="*/ 22 w 86"/>
                <a:gd name="T9" fmla="*/ 66 h 157"/>
                <a:gd name="T10" fmla="*/ 28 w 86"/>
                <a:gd name="T11" fmla="*/ 52 h 157"/>
                <a:gd name="T12" fmla="*/ 30 w 86"/>
                <a:gd name="T13" fmla="*/ 34 h 157"/>
                <a:gd name="T14" fmla="*/ 1 w 86"/>
                <a:gd name="T15" fmla="*/ 0 h 157"/>
                <a:gd name="T16" fmla="*/ 0 w 86"/>
                <a:gd name="T17" fmla="*/ 1 h 157"/>
                <a:gd name="T18" fmla="*/ 0 w 86"/>
                <a:gd name="T19" fmla="*/ 77 h 157"/>
                <a:gd name="T20" fmla="*/ 85 w 86"/>
                <a:gd name="T21" fmla="*/ 157 h 157"/>
                <a:gd name="T22" fmla="*/ 85 w 86"/>
                <a:gd name="T23" fmla="*/ 1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57">
                  <a:moveTo>
                    <a:pt x="85" y="153"/>
                  </a:moveTo>
                  <a:cubicBezTo>
                    <a:pt x="86" y="128"/>
                    <a:pt x="79" y="113"/>
                    <a:pt x="77" y="108"/>
                  </a:cubicBezTo>
                  <a:cubicBezTo>
                    <a:pt x="73" y="97"/>
                    <a:pt x="62" y="98"/>
                    <a:pt x="51" y="97"/>
                  </a:cubicBezTo>
                  <a:cubicBezTo>
                    <a:pt x="39" y="94"/>
                    <a:pt x="30" y="90"/>
                    <a:pt x="22" y="82"/>
                  </a:cubicBezTo>
                  <a:cubicBezTo>
                    <a:pt x="22" y="66"/>
                    <a:pt x="22" y="66"/>
                    <a:pt x="22" y="66"/>
                  </a:cubicBezTo>
                  <a:cubicBezTo>
                    <a:pt x="25" y="62"/>
                    <a:pt x="27" y="58"/>
                    <a:pt x="28" y="52"/>
                  </a:cubicBezTo>
                  <a:cubicBezTo>
                    <a:pt x="34" y="50"/>
                    <a:pt x="38" y="31"/>
                    <a:pt x="30" y="34"/>
                  </a:cubicBezTo>
                  <a:cubicBezTo>
                    <a:pt x="29" y="15"/>
                    <a:pt x="22" y="1"/>
                    <a:pt x="1" y="0"/>
                  </a:cubicBezTo>
                  <a:cubicBezTo>
                    <a:pt x="1" y="0"/>
                    <a:pt x="0" y="1"/>
                    <a:pt x="0" y="1"/>
                  </a:cubicBezTo>
                  <a:cubicBezTo>
                    <a:pt x="0" y="77"/>
                    <a:pt x="0" y="77"/>
                    <a:pt x="0" y="77"/>
                  </a:cubicBezTo>
                  <a:cubicBezTo>
                    <a:pt x="85" y="157"/>
                    <a:pt x="85" y="157"/>
                    <a:pt x="85" y="157"/>
                  </a:cubicBezTo>
                  <a:cubicBezTo>
                    <a:pt x="85" y="156"/>
                    <a:pt x="85" y="154"/>
                    <a:pt x="85" y="153"/>
                  </a:cubicBezTo>
                  <a:close/>
                </a:path>
              </a:pathLst>
            </a:custGeom>
            <a:solidFill>
              <a:schemeClr val="accent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Oval 22"/>
          <p:cNvSpPr/>
          <p:nvPr/>
        </p:nvSpPr>
        <p:spPr>
          <a:xfrm>
            <a:off x="3155536" y="1956967"/>
            <a:ext cx="472804" cy="4728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Oval 32"/>
          <p:cNvSpPr/>
          <p:nvPr/>
        </p:nvSpPr>
        <p:spPr>
          <a:xfrm>
            <a:off x="3155536" y="5818263"/>
            <a:ext cx="472804" cy="4728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Oval 35"/>
          <p:cNvSpPr/>
          <p:nvPr/>
        </p:nvSpPr>
        <p:spPr>
          <a:xfrm>
            <a:off x="3155536" y="4531164"/>
            <a:ext cx="472804" cy="4728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Oval 38"/>
          <p:cNvSpPr/>
          <p:nvPr/>
        </p:nvSpPr>
        <p:spPr>
          <a:xfrm>
            <a:off x="3155536" y="3244066"/>
            <a:ext cx="472804" cy="4728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r>
              <a:rPr lang="en-US"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2411"/>
          <p:cNvSpPr/>
          <p:nvPr/>
        </p:nvSpPr>
        <p:spPr>
          <a:xfrm>
            <a:off x="4138295" y="2012633"/>
            <a:ext cx="3447415"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项目经理、配置管理：</a:t>
            </a: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蒋家俊</a:t>
            </a:r>
            <a:endPar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Shape 2411"/>
          <p:cNvSpPr/>
          <p:nvPr/>
        </p:nvSpPr>
        <p:spPr>
          <a:xfrm>
            <a:off x="4138269" y="3303968"/>
            <a:ext cx="160598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QA：全小组</a:t>
            </a:r>
            <a:endParaRPr lang="en-US" dirty="0" smtClean="0">
              <a:solidFill>
                <a:schemeClr val="tx1"/>
              </a:solidFill>
              <a:latin typeface="宋体" panose="02010600030101010101" pitchFamily="2" charset="-122"/>
              <a:ea typeface="宋体" panose="02010600030101010101" pitchFamily="2" charset="-122"/>
              <a:cs typeface="+mn-ea"/>
              <a:sym typeface="Arial" panose="020B0604020202020204" pitchFamily="34" charset="0"/>
            </a:endParaRPr>
          </a:p>
        </p:txBody>
      </p:sp>
      <p:sp>
        <p:nvSpPr>
          <p:cNvPr id="27" name="Shape 2411"/>
          <p:cNvSpPr/>
          <p:nvPr/>
        </p:nvSpPr>
        <p:spPr>
          <a:xfrm>
            <a:off x="4138295" y="4586923"/>
            <a:ext cx="238125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项目开发：全小组</a:t>
            </a:r>
          </a:p>
        </p:txBody>
      </p:sp>
      <p:sp>
        <p:nvSpPr>
          <p:cNvPr id="29" name="Shape 2411"/>
          <p:cNvSpPr/>
          <p:nvPr/>
        </p:nvSpPr>
        <p:spPr>
          <a:xfrm>
            <a:off x="4138295" y="5874703"/>
            <a:ext cx="3048000" cy="360680"/>
          </a:xfrm>
          <a:prstGeom prst="rect">
            <a:avLst/>
          </a:prstGeom>
          <a:ln w="12700">
            <a:miter lim="400000"/>
          </a:ln>
        </p:spPr>
        <p:txBody>
          <a:bodyPr wrap="square" lIns="26788" tIns="26788" rIns="26788" bIns="26788" anchor="ctr">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会议记录：周盛</a:t>
            </a:r>
          </a:p>
        </p:txBody>
      </p:sp>
      <p:sp>
        <p:nvSpPr>
          <p:cNvPr id="31" name="TextBox 8"/>
          <p:cNvSpPr txBox="1"/>
          <p:nvPr/>
        </p:nvSpPr>
        <p:spPr>
          <a:xfrm>
            <a:off x="824035" y="233727"/>
            <a:ext cx="3949155" cy="492125"/>
          </a:xfrm>
          <a:prstGeom prst="rect">
            <a:avLst/>
          </a:prstGeom>
          <a:noFill/>
        </p:spPr>
        <p:txBody>
          <a:bodyPr wrap="square" lIns="0" tIns="0" rIns="0" bIns="0" rtlCol="0" anchor="ctr">
            <a:spAutoFit/>
          </a:bodyPr>
          <a:lstStyle/>
          <a:p>
            <a:r>
              <a:rPr lang="zh-CN" sz="32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项目职责</a:t>
            </a:r>
          </a:p>
        </p:txBody>
      </p:sp>
      <p:sp>
        <p:nvSpPr>
          <p:cNvPr id="32"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left)">
                                      <p:cBhvr>
                                        <p:cTn id="7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14" grpId="0" bldLvl="0" animBg="1"/>
      <p:bldP spid="23" grpId="0" bldLvl="0" animBg="1"/>
      <p:bldP spid="33" grpId="0" bldLvl="0" animBg="1"/>
      <p:bldP spid="36" grpId="0" bldLvl="0" animBg="1"/>
      <p:bldP spid="39" grpId="0" bldLvl="0" animBg="1"/>
      <p:bldP spid="21" grpId="0" animBg="1"/>
      <p:bldP spid="25" grpId="0" animBg="1"/>
      <p:bldP spid="2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05</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368935"/>
          </a:xfrm>
          <a:prstGeom prst="rect">
            <a:avLst/>
          </a:prstGeom>
        </p:spPr>
        <p:txBody>
          <a:bodyPr wrap="square" lIns="0" tIns="0" rIns="0" bIns="0">
            <a:spAutoFit/>
          </a:bodyPr>
          <a:lstStyle/>
          <a:p>
            <a:r>
              <a:rPr lang="zh-CN" altLang="en-US" sz="24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项目分工</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圆角矩形 30"/>
          <p:cNvSpPr/>
          <p:nvPr/>
        </p:nvSpPr>
        <p:spPr>
          <a:xfrm>
            <a:off x="5752441" y="1659772"/>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1</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4" name="组合 3"/>
          <p:cNvGrpSpPr/>
          <p:nvPr/>
        </p:nvGrpSpPr>
        <p:grpSpPr>
          <a:xfrm>
            <a:off x="6682286" y="1659772"/>
            <a:ext cx="3947133" cy="539196"/>
            <a:chOff x="6339097" y="1573726"/>
            <a:chExt cx="3744416" cy="511504"/>
          </a:xfrm>
          <a:solidFill>
            <a:schemeClr val="accent1"/>
          </a:solidFill>
        </p:grpSpPr>
        <p:sp>
          <p:nvSpPr>
            <p:cNvPr id="17" name="圆角矩形 16"/>
            <p:cNvSpPr/>
            <p:nvPr/>
          </p:nvSpPr>
          <p:spPr>
            <a:xfrm>
              <a:off x="6339097" y="1573726"/>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723350" y="1614014"/>
              <a:ext cx="3064555"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项目概述</a:t>
              </a:r>
            </a:p>
          </p:txBody>
        </p:sp>
      </p:grpSp>
      <p:sp>
        <p:nvSpPr>
          <p:cNvPr id="33" name="圆角矩形 32"/>
          <p:cNvSpPr/>
          <p:nvPr/>
        </p:nvSpPr>
        <p:spPr>
          <a:xfrm>
            <a:off x="5752441" y="2541509"/>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2</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57094" y="2541509"/>
            <a:ext cx="3947133" cy="539196"/>
            <a:chOff x="6315199" y="2410178"/>
            <a:chExt cx="3744416" cy="511504"/>
          </a:xfrm>
          <a:solidFill>
            <a:schemeClr val="accent1"/>
          </a:solidFill>
        </p:grpSpPr>
        <p:sp>
          <p:nvSpPr>
            <p:cNvPr id="18" name="圆角矩形 17"/>
            <p:cNvSpPr/>
            <p:nvPr/>
          </p:nvSpPr>
          <p:spPr>
            <a:xfrm>
              <a:off x="6315199" y="2410178"/>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747248" y="2450466"/>
              <a:ext cx="2972348" cy="428900"/>
            </a:xfrm>
            <a:prstGeom prst="rect">
              <a:avLst/>
            </a:prstGeom>
            <a:grpFill/>
          </p:spPr>
          <p:txBody>
            <a:bodyPr wrap="square" lIns="128563" tIns="64281" rIns="128563" bIns="64281">
              <a:spAutoFit/>
            </a:bodyPr>
            <a:lstStyle/>
            <a:p>
              <a:pPr>
                <a:defRPr/>
              </a:pPr>
              <a:r>
                <a:rPr lang="zh-CN" altLang="en-US" sz="211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项目组织</a:t>
              </a:r>
              <a:endPar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5752441" y="3475320"/>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3</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6" name="组合 5"/>
          <p:cNvGrpSpPr/>
          <p:nvPr/>
        </p:nvGrpSpPr>
        <p:grpSpPr>
          <a:xfrm>
            <a:off x="6682286" y="3475320"/>
            <a:ext cx="3947133" cy="539196"/>
            <a:chOff x="6339097" y="3296031"/>
            <a:chExt cx="3744416" cy="511504"/>
          </a:xfrm>
          <a:solidFill>
            <a:schemeClr val="accent1"/>
          </a:solidFill>
        </p:grpSpPr>
        <p:sp>
          <p:nvSpPr>
            <p:cNvPr id="25" name="圆角矩形 24"/>
            <p:cNvSpPr/>
            <p:nvPr/>
          </p:nvSpPr>
          <p:spPr>
            <a:xfrm>
              <a:off x="6339097" y="3296031"/>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7" name="矩形 36"/>
            <p:cNvSpPr/>
            <p:nvPr/>
          </p:nvSpPr>
          <p:spPr>
            <a:xfrm>
              <a:off x="6723349" y="3336319"/>
              <a:ext cx="3201175"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项目策划</a:t>
              </a:r>
            </a:p>
          </p:txBody>
        </p:sp>
      </p:grpSp>
      <p:sp>
        <p:nvSpPr>
          <p:cNvPr id="38" name="圆角矩形 37"/>
          <p:cNvSpPr/>
          <p:nvPr/>
        </p:nvSpPr>
        <p:spPr>
          <a:xfrm>
            <a:off x="5752441" y="4408098"/>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4</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682286" y="4408098"/>
            <a:ext cx="3947133" cy="539196"/>
            <a:chOff x="6339097" y="4180903"/>
            <a:chExt cx="3744416" cy="511504"/>
          </a:xfrm>
          <a:solidFill>
            <a:schemeClr val="accent1"/>
          </a:solidFill>
        </p:grpSpPr>
        <p:sp>
          <p:nvSpPr>
            <p:cNvPr id="21" name="圆角矩形 20"/>
            <p:cNvSpPr/>
            <p:nvPr/>
          </p:nvSpPr>
          <p:spPr>
            <a:xfrm>
              <a:off x="6339097" y="418090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723349" y="4221882"/>
              <a:ext cx="3201175" cy="428900"/>
            </a:xfrm>
            <a:prstGeom prst="rect">
              <a:avLst/>
            </a:prstGeom>
            <a:grpFill/>
          </p:spPr>
          <p:txBody>
            <a:bodyPr wrap="square" lIns="128563" tIns="64281" rIns="128563" bIns="64281">
              <a:spAutoFit/>
            </a:bodyPr>
            <a:lstStyle/>
            <a:p>
              <a:pPr>
                <a:defRPr/>
              </a:pPr>
              <a:r>
                <a:rPr lang="zh-CN" altLang="en-US"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项目职责</a:t>
              </a:r>
              <a:endPar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752578" y="5332135"/>
            <a:ext cx="541048" cy="539196"/>
          </a:xfrm>
          <a:prstGeom prst="roundRect">
            <a:avLst/>
          </a:prstGeom>
          <a:solidFill>
            <a:srgbClr val="66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r>
              <a:rPr lang="en-US" altLang="zh-CN" sz="3795" dirty="0">
                <a:latin typeface="+mj-lt"/>
                <a:ea typeface="Arial Unicode MS" panose="020B0604020202020204" pitchFamily="34" charset="-122"/>
                <a:cs typeface="Arial Unicode MS" panose="020B0604020202020204" pitchFamily="34" charset="-122"/>
              </a:rPr>
              <a:t>5</a:t>
            </a:r>
            <a:endParaRPr lang="zh-CN" altLang="en-US" sz="3795" dirty="0">
              <a:latin typeface="+mj-lt"/>
              <a:ea typeface="Arial Unicode MS" panose="020B0604020202020204" pitchFamily="34" charset="-122"/>
              <a:cs typeface="Arial Unicode MS" panose="020B0604020202020204" pitchFamily="34" charset="-122"/>
            </a:endParaRPr>
          </a:p>
        </p:txBody>
      </p:sp>
      <p:grpSp>
        <p:nvGrpSpPr>
          <p:cNvPr id="8" name="组合 7"/>
          <p:cNvGrpSpPr/>
          <p:nvPr/>
        </p:nvGrpSpPr>
        <p:grpSpPr>
          <a:xfrm>
            <a:off x="6682286" y="5332135"/>
            <a:ext cx="3947133" cy="539196"/>
            <a:chOff x="6339097" y="5057483"/>
            <a:chExt cx="3744416" cy="511504"/>
          </a:xfrm>
          <a:solidFill>
            <a:schemeClr val="accent1"/>
          </a:solidFill>
        </p:grpSpPr>
        <p:sp>
          <p:nvSpPr>
            <p:cNvPr id="24" name="圆角矩形 23"/>
            <p:cNvSpPr/>
            <p:nvPr/>
          </p:nvSpPr>
          <p:spPr>
            <a:xfrm>
              <a:off x="6339097" y="5057483"/>
              <a:ext cx="3744416" cy="511504"/>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8563" tIns="64281" rIns="128563" bIns="64281" anchor="ctr"/>
            <a:lstStyle/>
            <a:p>
              <a:pPr algn="ctr">
                <a:defRPr/>
              </a:pPr>
              <a:endParaRPr lang="zh-CN" altLang="en-US" sz="3795" dirty="0">
                <a:latin typeface="+mj-lt"/>
                <a:ea typeface="Arial Unicode MS" panose="020B0604020202020204" pitchFamily="34" charset="-122"/>
                <a:cs typeface="Arial Unicode MS" panose="020B0604020202020204" pitchFamily="34" charset="-122"/>
              </a:endParaRPr>
            </a:p>
          </p:txBody>
        </p:sp>
        <p:sp>
          <p:nvSpPr>
            <p:cNvPr id="20" name="矩形 19"/>
            <p:cNvSpPr/>
            <p:nvPr/>
          </p:nvSpPr>
          <p:spPr>
            <a:xfrm>
              <a:off x="6723478" y="5085978"/>
              <a:ext cx="3201047" cy="428900"/>
            </a:xfrm>
            <a:prstGeom prst="rect">
              <a:avLst/>
            </a:prstGeom>
            <a:grpFill/>
          </p:spPr>
          <p:txBody>
            <a:bodyPr wrap="square" lIns="128563" tIns="64281" rIns="128563" bIns="64281">
              <a:spAutoFit/>
            </a:bodyPr>
            <a:lstStyle/>
            <a:p>
              <a:pPr>
                <a:defRPr/>
              </a:pPr>
              <a:r>
                <a:rPr lang="zh-CN" altLang="zh-CN" sz="211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项目分工</a:t>
              </a:r>
            </a:p>
          </p:txBody>
        </p:sp>
      </p:grpSp>
      <p:sp>
        <p:nvSpPr>
          <p:cNvPr id="22" name="TextBox 21"/>
          <p:cNvSpPr txBox="1"/>
          <p:nvPr/>
        </p:nvSpPr>
        <p:spPr>
          <a:xfrm>
            <a:off x="205050" y="2340578"/>
            <a:ext cx="2960350" cy="1427531"/>
          </a:xfrm>
          <a:prstGeom prst="rect">
            <a:avLst/>
          </a:prstGeom>
          <a:noFill/>
        </p:spPr>
        <p:txBody>
          <a:bodyPr wrap="square" lIns="128550" tIns="64274" rIns="128550" bIns="64274">
            <a:spAutoFit/>
          </a:bodyPr>
          <a:lstStyle/>
          <a:p>
            <a:pPr algn="r">
              <a:defRPr/>
            </a:pPr>
            <a:r>
              <a:rPr lang="zh-CN" altLang="en-US" sz="5060" b="1" spc="211" dirty="0">
                <a:latin typeface="微软雅黑" panose="020B0503020204020204" pitchFamily="34" charset="-122"/>
                <a:ea typeface="微软雅黑" panose="020B0503020204020204" pitchFamily="34" charset="-122"/>
              </a:rPr>
              <a:t>目录 </a:t>
            </a:r>
            <a:endParaRPr lang="en-US" altLang="zh-CN" sz="5060" b="1" spc="211" dirty="0">
              <a:latin typeface="微软雅黑" panose="020B0503020204020204" pitchFamily="34" charset="-122"/>
              <a:ea typeface="微软雅黑" panose="020B0503020204020204" pitchFamily="34" charset="-122"/>
            </a:endParaRPr>
          </a:p>
          <a:p>
            <a:pPr algn="r">
              <a:defRPr/>
            </a:pPr>
            <a:r>
              <a:rPr lang="en-US" altLang="zh-CN" sz="3375" b="1" spc="211" dirty="0">
                <a:latin typeface="微软雅黑" panose="020B0503020204020204" pitchFamily="34" charset="-122"/>
                <a:ea typeface="微软雅黑" panose="020B0503020204020204" pitchFamily="34" charset="-122"/>
              </a:rPr>
              <a:t>CONTENTS</a:t>
            </a:r>
            <a:endParaRPr lang="zh-CN" altLang="en-US" sz="3375" b="1" spc="211" dirty="0">
              <a:latin typeface="微软雅黑" panose="020B0503020204020204" pitchFamily="34" charset="-122"/>
              <a:ea typeface="微软雅黑" panose="020B0503020204020204" pitchFamily="34" charset="-122"/>
            </a:endParaRPr>
          </a:p>
        </p:txBody>
      </p:sp>
      <p:sp>
        <p:nvSpPr>
          <p:cNvPr id="2" name="下箭头 1"/>
          <p:cNvSpPr/>
          <p:nvPr/>
        </p:nvSpPr>
        <p:spPr>
          <a:xfrm rot="16200000">
            <a:off x="4510499" y="1588068"/>
            <a:ext cx="607251" cy="716633"/>
          </a:xfrm>
          <a:prstGeom prst="downArrow">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ppt_x</p:attrName>
                                        </p:attrNameLst>
                                      </p:cBhvr>
                                      <p:tavLst>
                                        <p:tav tm="0">
                                          <p:val>
                                            <p:strVal val="#ppt_x"/>
                                          </p:val>
                                        </p:tav>
                                        <p:tav tm="100000">
                                          <p:val>
                                            <p:strVal val="#ppt_x"/>
                                          </p:val>
                                        </p:tav>
                                      </p:tavLst>
                                    </p:anim>
                                    <p:anim calcmode="lin" valueType="num">
                                      <p:cBhvr>
                                        <p:cTn id="8" dur="250" fill="hold"/>
                                        <p:tgtEl>
                                          <p:spTgt spid="22"/>
                                        </p:tgtEl>
                                        <p:attrNameLst>
                                          <p:attrName>ppt_y</p:attrName>
                                        </p:attrNameLst>
                                      </p:cBhvr>
                                      <p:tavLst>
                                        <p:tav tm="0">
                                          <p:val>
                                            <p:strVal val="#ppt_y-#ppt_h/2"/>
                                          </p:val>
                                        </p:tav>
                                        <p:tav tm="100000">
                                          <p:val>
                                            <p:strVal val="#ppt_y"/>
                                          </p:val>
                                        </p:tav>
                                      </p:tavLst>
                                    </p:anim>
                                    <p:anim calcmode="lin" valueType="num">
                                      <p:cBhvr>
                                        <p:cTn id="9" dur="250" fill="hold"/>
                                        <p:tgtEl>
                                          <p:spTgt spid="22"/>
                                        </p:tgtEl>
                                        <p:attrNameLst>
                                          <p:attrName>ppt_w</p:attrName>
                                        </p:attrNameLst>
                                      </p:cBhvr>
                                      <p:tavLst>
                                        <p:tav tm="0">
                                          <p:val>
                                            <p:strVal val="#ppt_w"/>
                                          </p:val>
                                        </p:tav>
                                        <p:tav tm="100000">
                                          <p:val>
                                            <p:strVal val="#ppt_w"/>
                                          </p:val>
                                        </p:tav>
                                      </p:tavLst>
                                    </p:anim>
                                    <p:anim calcmode="lin" valueType="num">
                                      <p:cBhvr>
                                        <p:cTn id="10" dur="250" fill="hold"/>
                                        <p:tgtEl>
                                          <p:spTgt spid="22"/>
                                        </p:tgtEl>
                                        <p:attrNameLst>
                                          <p:attrName>ppt_h</p:attrName>
                                        </p:attrNameLst>
                                      </p:cBhvr>
                                      <p:tavLst>
                                        <p:tav tm="0">
                                          <p:val>
                                            <p:fltVal val="0"/>
                                          </p:val>
                                        </p:tav>
                                        <p:tav tm="100000">
                                          <p:val>
                                            <p:strVal val="#ppt_h"/>
                                          </p:val>
                                        </p:tav>
                                      </p:tavLst>
                                    </p:anim>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childTnLst>
                                </p:cTn>
                              </p:par>
                              <p:par>
                                <p:cTn id="15" presetID="56" presetClass="path" presetSubtype="0" accel="50000" decel="50000" fill="hold" grpId="1" nodeType="withEffect">
                                  <p:stCondLst>
                                    <p:cond delay="0"/>
                                  </p:stCondLst>
                                  <p:childTnLst>
                                    <p:animMotion origin="layout" path="M -0.03737 0.04121 L -6.25E-7 -3.33333E-6 " pathEditMode="relative" rAng="0" ptsTypes="AA">
                                      <p:cBhvr>
                                        <p:cTn id="16" dur="700" fill="hold"/>
                                        <p:tgtEl>
                                          <p:spTgt spid="31"/>
                                        </p:tgtEl>
                                        <p:attrNameLst>
                                          <p:attrName>ppt_x</p:attrName>
                                          <p:attrName>ppt_y</p:attrName>
                                        </p:attrNameLst>
                                      </p:cBhvr>
                                      <p:rCtr x="1862" y="-2060"/>
                                    </p:animMotion>
                                  </p:childTnLst>
                                </p:cTn>
                              </p:par>
                              <p:par>
                                <p:cTn id="17" presetID="22" presetClass="entr" presetSubtype="8"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56" presetClass="path" presetSubtype="0" accel="50000" decel="50000" fill="hold" grpId="1" nodeType="withEffect">
                                  <p:stCondLst>
                                    <p:cond delay="250"/>
                                  </p:stCondLst>
                                  <p:childTnLst>
                                    <p:animMotion origin="layout" path="M -0.03737 0.0412 L -6.25E-7 2.96296E-6 " pathEditMode="relative" rAng="0" ptsTypes="AA">
                                      <p:cBhvr>
                                        <p:cTn id="24" dur="700" fill="hold"/>
                                        <p:tgtEl>
                                          <p:spTgt spid="33"/>
                                        </p:tgtEl>
                                        <p:attrNameLst>
                                          <p:attrName>ppt_x</p:attrName>
                                          <p:attrName>ppt_y</p:attrName>
                                        </p:attrNameLst>
                                      </p:cBhvr>
                                      <p:rCtr x="1862" y="-2060"/>
                                    </p:animMotion>
                                  </p:childTnLst>
                                </p:cTn>
                              </p:par>
                              <p:par>
                                <p:cTn id="25" presetID="22" presetClass="entr" presetSubtype="8"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childTnLst>
                                </p:cTn>
                              </p:par>
                              <p:par>
                                <p:cTn id="31" presetID="56" presetClass="path" presetSubtype="0" accel="50000" decel="50000" fill="hold" grpId="1" nodeType="withEffect">
                                  <p:stCondLst>
                                    <p:cond delay="500"/>
                                  </p:stCondLst>
                                  <p:childTnLst>
                                    <p:animMotion origin="layout" path="M -0.03737 0.0412 L -6.25E-7 -7.40741E-7 " pathEditMode="relative" rAng="0" ptsTypes="AA">
                                      <p:cBhvr>
                                        <p:cTn id="32" dur="700" fill="hold"/>
                                        <p:tgtEl>
                                          <p:spTgt spid="36"/>
                                        </p:tgtEl>
                                        <p:attrNameLst>
                                          <p:attrName>ppt_x</p:attrName>
                                          <p:attrName>ppt_y</p:attrName>
                                        </p:attrNameLst>
                                      </p:cBhvr>
                                      <p:rCtr x="1862" y="-2060"/>
                                    </p:animMotion>
                                  </p:childTnLst>
                                </p:cTn>
                              </p:par>
                              <p:par>
                                <p:cTn id="33" presetID="22" presetClass="entr" presetSubtype="8" fill="hold" nodeType="withEffect">
                                  <p:stCondLst>
                                    <p:cond delay="75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childTnLst>
                                </p:cTn>
                              </p:par>
                              <p:par>
                                <p:cTn id="39" presetID="56" presetClass="path" presetSubtype="0" accel="50000" decel="50000" fill="hold" grpId="1" nodeType="withEffect">
                                  <p:stCondLst>
                                    <p:cond delay="750"/>
                                  </p:stCondLst>
                                  <p:childTnLst>
                                    <p:animMotion origin="layout" path="M -0.03737 0.04121 L -6.25E-7 -4.44444E-6 " pathEditMode="relative" rAng="0" ptsTypes="AA">
                                      <p:cBhvr>
                                        <p:cTn id="40" dur="700" fill="hold"/>
                                        <p:tgtEl>
                                          <p:spTgt spid="38"/>
                                        </p:tgtEl>
                                        <p:attrNameLst>
                                          <p:attrName>ppt_x</p:attrName>
                                          <p:attrName>ppt_y</p:attrName>
                                        </p:attrNameLst>
                                      </p:cBhvr>
                                      <p:rCtr x="1862" y="-2060"/>
                                    </p:animMotion>
                                  </p:childTnLst>
                                </p:cTn>
                              </p:par>
                              <p:par>
                                <p:cTn id="41" presetID="22" presetClass="entr" presetSubtype="8" fill="hold" nodeType="withEffect">
                                  <p:stCondLst>
                                    <p:cond delay="100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56" presetClass="path" presetSubtype="0" accel="50000" decel="50000" fill="hold" grpId="1" nodeType="withEffect">
                                  <p:stCondLst>
                                    <p:cond delay="750"/>
                                  </p:stCondLst>
                                  <p:childTnLst>
                                    <p:animMotion origin="layout" path="M -0.03737 0.04121 L -6.25E-7 -4.44444E-6 " pathEditMode="relative" rAng="0" ptsTypes="AA">
                                      <p:cBhvr>
                                        <p:cTn id="48" dur="700" fill="hold"/>
                                        <p:tgtEl>
                                          <p:spTgt spid="19"/>
                                        </p:tgtEl>
                                        <p:attrNameLst>
                                          <p:attrName>ppt_x</p:attrName>
                                          <p:attrName>ppt_y</p:attrName>
                                        </p:attrNameLst>
                                      </p:cBhvr>
                                      <p:rCtr x="1862" y="-2060"/>
                                    </p:animMotion>
                                  </p:childTnLst>
                                </p:cTn>
                              </p:par>
                              <p:par>
                                <p:cTn id="49" presetID="22" presetClass="entr" presetSubtype="8" fill="hold" nodeType="withEffect">
                                  <p:stCondLst>
                                    <p:cond delay="125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par>
                          <p:cTn id="52" fill="hold">
                            <p:stCondLst>
                              <p:cond delay="2250"/>
                            </p:stCondLst>
                            <p:childTnLst>
                              <p:par>
                                <p:cTn id="53" presetID="2" presetClass="entr" presetSubtype="8"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ppt_y"/>
                                          </p:val>
                                        </p:tav>
                                        <p:tav tm="100000">
                                          <p:val>
                                            <p:strVal val="#ppt_y"/>
                                          </p:val>
                                        </p:tav>
                                      </p:tavLst>
                                    </p:anim>
                                  </p:childTnLst>
                                </p:cTn>
                              </p:par>
                            </p:childTnLst>
                          </p:cTn>
                        </p:par>
                        <p:par>
                          <p:cTn id="57" fill="hold">
                            <p:stCondLst>
                              <p:cond delay="2750"/>
                            </p:stCondLst>
                            <p:childTnLst>
                              <p:par>
                                <p:cTn id="58" presetID="26" presetClass="emph" presetSubtype="0" fill="hold" grpId="2" nodeType="afterEffect">
                                  <p:stCondLst>
                                    <p:cond delay="0"/>
                                  </p:stCondLst>
                                  <p:childTnLst>
                                    <p:animEffect transition="out" filter="fade">
                                      <p:cBhvr>
                                        <p:cTn id="59" dur="500" tmFilter="0, 0; .2, .5; .8, .5; 1, 0"/>
                                        <p:tgtEl>
                                          <p:spTgt spid="31"/>
                                        </p:tgtEl>
                                      </p:cBhvr>
                                    </p:animEffect>
                                    <p:animScale>
                                      <p:cBhvr>
                                        <p:cTn id="60" dur="250" autoRev="1" fill="hold"/>
                                        <p:tgtEl>
                                          <p:spTgt spid="31"/>
                                        </p:tgtEl>
                                      </p:cBhvr>
                                      <p:by x="105000" y="105000"/>
                                    </p:animScale>
                                  </p:childTnLst>
                                </p:cTn>
                              </p:par>
                              <p:par>
                                <p:cTn id="61" presetID="26" presetClass="emph" presetSubtype="0" fill="hold" nodeType="withEffect">
                                  <p:stCondLst>
                                    <p:cond delay="0"/>
                                  </p:stCondLst>
                                  <p:childTnLst>
                                    <p:animEffect transition="out" filter="fade">
                                      <p:cBhvr>
                                        <p:cTn id="62" dur="500" tmFilter="0, 0; .2, .5; .8, .5; 1, 0"/>
                                        <p:tgtEl>
                                          <p:spTgt spid="4"/>
                                        </p:tgtEl>
                                      </p:cBhvr>
                                    </p:animEffect>
                                    <p:animScale>
                                      <p:cBhvr>
                                        <p:cTn id="6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3" grpId="0" animBg="1"/>
      <p:bldP spid="33" grpId="1" animBg="1"/>
      <p:bldP spid="36" grpId="0" animBg="1"/>
      <p:bldP spid="36" grpId="1" animBg="1"/>
      <p:bldP spid="38" grpId="0" animBg="1"/>
      <p:bldP spid="38" grpId="1" animBg="1"/>
      <p:bldP spid="19" grpId="0" animBg="1"/>
      <p:bldP spid="19" grpId="1" animBg="1"/>
      <p:bldP spid="22"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7"/>
          <p:cNvGrpSpPr/>
          <p:nvPr/>
        </p:nvGrpSpPr>
        <p:grpSpPr>
          <a:xfrm>
            <a:off x="1164369" y="2680221"/>
            <a:ext cx="2316294" cy="1514496"/>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335"/>
            <p:cNvSpPr/>
            <p:nvPr/>
          </p:nvSpPr>
          <p:spPr>
            <a:xfrm>
              <a:off x="1339832" y="1209396"/>
              <a:ext cx="2360387" cy="488938"/>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引言，项目概述</a:t>
              </a:r>
            </a:p>
          </p:txBody>
        </p:sp>
      </p:grpSp>
      <p:grpSp>
        <p:nvGrpSpPr>
          <p:cNvPr id="7" name="Group 342"/>
          <p:cNvGrpSpPr/>
          <p:nvPr/>
        </p:nvGrpSpPr>
        <p:grpSpPr>
          <a:xfrm>
            <a:off x="3181743" y="2680221"/>
            <a:ext cx="2316294" cy="1514496"/>
            <a:chOff x="0" y="0"/>
            <a:chExt cx="4392859" cy="2872248"/>
          </a:xfrm>
          <a:solidFill>
            <a:srgbClr val="E60000"/>
          </a:solidFill>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项目组织，gant，wbs，项目职责</a:t>
              </a:r>
            </a:p>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文档分工</a:t>
              </a:r>
            </a:p>
          </p:txBody>
        </p:sp>
      </p:grpSp>
      <p:grpSp>
        <p:nvGrpSpPr>
          <p:cNvPr id="12" name="Group 347"/>
          <p:cNvGrpSpPr/>
          <p:nvPr/>
        </p:nvGrpSpPr>
        <p:grpSpPr>
          <a:xfrm>
            <a:off x="5248957" y="2680221"/>
            <a:ext cx="2316294" cy="1514496"/>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生命周期选择、阶段划分、风险管理、</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ppt</a:t>
              </a:r>
            </a:p>
          </p:txBody>
        </p:sp>
      </p:grpSp>
      <p:grpSp>
        <p:nvGrpSpPr>
          <p:cNvPr id="17" name="Group 352"/>
          <p:cNvGrpSpPr/>
          <p:nvPr/>
        </p:nvGrpSpPr>
        <p:grpSpPr>
          <a:xfrm>
            <a:off x="7299143" y="2680221"/>
            <a:ext cx="2316291" cy="1514496"/>
            <a:chOff x="0" y="0"/>
            <a:chExt cx="4392859" cy="2872248"/>
          </a:xfrm>
          <a:solidFill>
            <a:srgbClr val="E60000"/>
          </a:solidFill>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350"/>
            <p:cNvSpPr/>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a:t>
              </a:r>
              <a:r>
                <a:rPr lang="zh-CN" altLang="id-ID"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策划</a:t>
              </a: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，会议记录</a:t>
              </a:r>
              <a:endPar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357"/>
          <p:cNvGrpSpPr/>
          <p:nvPr/>
        </p:nvGrpSpPr>
        <p:grpSpPr>
          <a:xfrm>
            <a:off x="9378091" y="2680221"/>
            <a:ext cx="2316291" cy="1514496"/>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项目策划</a:t>
              </a:r>
            </a:p>
          </p:txBody>
        </p:sp>
      </p:grpSp>
      <p:grpSp>
        <p:nvGrpSpPr>
          <p:cNvPr id="27" name="Group 360"/>
          <p:cNvGrpSpPr/>
          <p:nvPr/>
        </p:nvGrpSpPr>
        <p:grpSpPr>
          <a:xfrm>
            <a:off x="2098263" y="3978266"/>
            <a:ext cx="448507" cy="448507"/>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30" name="Group 363"/>
          <p:cNvGrpSpPr/>
          <p:nvPr/>
        </p:nvGrpSpPr>
        <p:grpSpPr>
          <a:xfrm>
            <a:off x="4119893" y="3978266"/>
            <a:ext cx="448507" cy="448507"/>
            <a:chOff x="0" y="0"/>
            <a:chExt cx="850594" cy="850594"/>
          </a:xfrm>
          <a:solidFill>
            <a:srgbClr val="E60000"/>
          </a:solidFill>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362"/>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33" name="Group 366"/>
          <p:cNvGrpSpPr/>
          <p:nvPr/>
        </p:nvGrpSpPr>
        <p:grpSpPr>
          <a:xfrm>
            <a:off x="6182851" y="3978266"/>
            <a:ext cx="448507" cy="448507"/>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365"/>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36" name="Group 369"/>
          <p:cNvGrpSpPr/>
          <p:nvPr/>
        </p:nvGrpSpPr>
        <p:grpSpPr>
          <a:xfrm>
            <a:off x="8233035" y="3978266"/>
            <a:ext cx="448507" cy="448507"/>
            <a:chOff x="0" y="0"/>
            <a:chExt cx="850594" cy="850594"/>
          </a:xfrm>
          <a:solidFill>
            <a:srgbClr val="E60000"/>
          </a:solidFill>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Shape 368"/>
            <p:cNvSpPr/>
            <p:nvPr/>
          </p:nvSpPr>
          <p:spPr>
            <a:xfrm>
              <a:off x="243825" y="114147"/>
              <a:ext cx="362944"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9" name="Group 372"/>
          <p:cNvGrpSpPr/>
          <p:nvPr/>
        </p:nvGrpSpPr>
        <p:grpSpPr>
          <a:xfrm>
            <a:off x="10311984" y="3978266"/>
            <a:ext cx="448507" cy="448507"/>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Shape 371"/>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grpSp>
      <p:sp>
        <p:nvSpPr>
          <p:cNvPr id="43" name="Shape 373"/>
          <p:cNvSpPr/>
          <p:nvPr/>
        </p:nvSpPr>
        <p:spPr>
          <a:xfrm>
            <a:off x="139364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李捷</a:t>
            </a:r>
          </a:p>
        </p:txBody>
      </p:sp>
      <p:sp>
        <p:nvSpPr>
          <p:cNvPr id="46" name="Shape 376"/>
          <p:cNvSpPr/>
          <p:nvPr/>
        </p:nvSpPr>
        <p:spPr>
          <a:xfrm>
            <a:off x="345462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蒋家俊</a:t>
            </a:r>
            <a:endPar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Shape 379"/>
          <p:cNvSpPr/>
          <p:nvPr/>
        </p:nvSpPr>
        <p:spPr>
          <a:xfrm>
            <a:off x="5479631"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厉佩强</a:t>
            </a:r>
          </a:p>
        </p:txBody>
      </p:sp>
      <p:sp>
        <p:nvSpPr>
          <p:cNvPr id="52" name="Shape 382"/>
          <p:cNvSpPr/>
          <p:nvPr/>
        </p:nvSpPr>
        <p:spPr>
          <a:xfrm>
            <a:off x="7569908"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606B83"/>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周盛</a:t>
            </a:r>
          </a:p>
        </p:txBody>
      </p:sp>
      <p:sp>
        <p:nvSpPr>
          <p:cNvPr id="55" name="Shape 385"/>
          <p:cNvSpPr/>
          <p:nvPr/>
        </p:nvSpPr>
        <p:spPr>
          <a:xfrm>
            <a:off x="9630886" y="4794002"/>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ctr">
              <a:lnSpc>
                <a:spcPct val="120000"/>
              </a:lnSpc>
            </a:pPr>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朱秉</a:t>
            </a:r>
          </a:p>
        </p:txBody>
      </p:sp>
      <p:sp>
        <p:nvSpPr>
          <p:cNvPr id="42" name="TextBox 8"/>
          <p:cNvSpPr txBox="1"/>
          <p:nvPr/>
        </p:nvSpPr>
        <p:spPr>
          <a:xfrm>
            <a:off x="824035" y="233727"/>
            <a:ext cx="3949155" cy="492125"/>
          </a:xfrm>
          <a:prstGeom prst="rect">
            <a:avLst/>
          </a:prstGeom>
          <a:noFill/>
        </p:spPr>
        <p:txBody>
          <a:bodyPr wrap="square" lIns="0" tIns="0" rIns="0" bIns="0" rtlCol="0" anchor="ctr">
            <a:spAutoFit/>
          </a:bodyPr>
          <a:lstStyle/>
          <a:p>
            <a:r>
              <a:rPr lang="zh-CN" sz="32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44" name="TextBox 8"/>
          <p:cNvSpPr txBox="1"/>
          <p:nvPr/>
        </p:nvSpPr>
        <p:spPr>
          <a:xfrm>
            <a:off x="824036" y="743616"/>
            <a:ext cx="2807720"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22"/>
                                        </p:tgtEl>
                                        <p:attrNameLst>
                                          <p:attrName>style.visibility</p:attrName>
                                        </p:attrNameLst>
                                      </p:cBhvr>
                                      <p:to>
                                        <p:strVal val="visible"/>
                                      </p:to>
                                    </p:set>
                                    <p:anim calcmode="lin" valueType="num">
                                      <p:cBhvr>
                                        <p:cTn id="7" dur="800" fill="hold"/>
                                        <p:tgtEl>
                                          <p:spTgt spid="22"/>
                                        </p:tgtEl>
                                        <p:attrNameLst>
                                          <p:attrName>ppt_x</p:attrName>
                                        </p:attrNameLst>
                                      </p:cBhvr>
                                      <p:tavLst>
                                        <p:tav tm="0">
                                          <p:val>
                                            <p:strVal val="0-#ppt_w/2"/>
                                          </p:val>
                                        </p:tav>
                                        <p:tav tm="100000">
                                          <p:val>
                                            <p:strVal val="#ppt_x"/>
                                          </p:val>
                                        </p:tav>
                                      </p:tavLst>
                                    </p:anim>
                                    <p:anim calcmode="lin" valueType="num">
                                      <p:cBhvr>
                                        <p:cTn id="8" dur="8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indefinite" fill="hold"/>
                                        <p:tgtEl>
                                          <p:spTgt spid="17"/>
                                        </p:tgtEl>
                                        <p:attrNameLst>
                                          <p:attrName>style.visibility</p:attrName>
                                        </p:attrNameLst>
                                      </p:cBhvr>
                                      <p:to>
                                        <p:strVal val="visible"/>
                                      </p:to>
                                    </p:set>
                                    <p:anim calcmode="lin" valueType="num">
                                      <p:cBhvr>
                                        <p:cTn id="11" dur="800" fill="hold"/>
                                        <p:tgtEl>
                                          <p:spTgt spid="17"/>
                                        </p:tgtEl>
                                        <p:attrNameLst>
                                          <p:attrName>ppt_x</p:attrName>
                                        </p:attrNameLst>
                                      </p:cBhvr>
                                      <p:tavLst>
                                        <p:tav tm="0">
                                          <p:val>
                                            <p:strVal val="0-#ppt_w/2"/>
                                          </p:val>
                                        </p:tav>
                                        <p:tav tm="100000">
                                          <p:val>
                                            <p:strVal val="#ppt_x"/>
                                          </p:val>
                                        </p:tav>
                                      </p:tavLst>
                                    </p:anim>
                                    <p:anim calcmode="lin" valueType="num">
                                      <p:cBhvr>
                                        <p:cTn id="12" dur="8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800"/>
                                  </p:stCondLst>
                                  <p:childTnLst>
                                    <p:set>
                                      <p:cBhvr>
                                        <p:cTn id="14" dur="indefinite" fill="hold"/>
                                        <p:tgtEl>
                                          <p:spTgt spid="12"/>
                                        </p:tgtEl>
                                        <p:attrNameLst>
                                          <p:attrName>style.visibility</p:attrName>
                                        </p:attrNameLst>
                                      </p:cBhvr>
                                      <p:to>
                                        <p:strVal val="visible"/>
                                      </p:to>
                                    </p:set>
                                    <p:anim calcmode="lin" valueType="num">
                                      <p:cBhvr>
                                        <p:cTn id="15" dur="800" fill="hold"/>
                                        <p:tgtEl>
                                          <p:spTgt spid="12"/>
                                        </p:tgtEl>
                                        <p:attrNameLst>
                                          <p:attrName>ppt_x</p:attrName>
                                        </p:attrNameLst>
                                      </p:cBhvr>
                                      <p:tavLst>
                                        <p:tav tm="0">
                                          <p:val>
                                            <p:strVal val="0-#ppt_w/2"/>
                                          </p:val>
                                        </p:tav>
                                        <p:tav tm="100000">
                                          <p:val>
                                            <p:strVal val="#ppt_x"/>
                                          </p:val>
                                        </p:tav>
                                      </p:tavLst>
                                    </p:anim>
                                    <p:anim calcmode="lin" valueType="num">
                                      <p:cBhvr>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200"/>
                                  </p:stCondLst>
                                  <p:childTnLst>
                                    <p:set>
                                      <p:cBhvr>
                                        <p:cTn id="18" dur="indefinite" fill="hold"/>
                                        <p:tgtEl>
                                          <p:spTgt spid="7"/>
                                        </p:tgtEl>
                                        <p:attrNameLst>
                                          <p:attrName>style.visibility</p:attrName>
                                        </p:attrNameLst>
                                      </p:cBhvr>
                                      <p:to>
                                        <p:strVal val="visible"/>
                                      </p:to>
                                    </p:set>
                                    <p:anim calcmode="lin" valueType="num">
                                      <p:cBhvr>
                                        <p:cTn id="19" dur="800" fill="hold"/>
                                        <p:tgtEl>
                                          <p:spTgt spid="7"/>
                                        </p:tgtEl>
                                        <p:attrNameLst>
                                          <p:attrName>ppt_x</p:attrName>
                                        </p:attrNameLst>
                                      </p:cBhvr>
                                      <p:tavLst>
                                        <p:tav tm="0">
                                          <p:val>
                                            <p:strVal val="0-#ppt_w/2"/>
                                          </p:val>
                                        </p:tav>
                                        <p:tav tm="100000">
                                          <p:val>
                                            <p:strVal val="#ppt_x"/>
                                          </p:val>
                                        </p:tav>
                                      </p:tavLst>
                                    </p:anim>
                                    <p:anim calcmode="lin" valueType="num">
                                      <p:cBhvr>
                                        <p:cTn id="20" dur="8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600"/>
                                  </p:stCondLst>
                                  <p:childTnLst>
                                    <p:set>
                                      <p:cBhvr>
                                        <p:cTn id="22" dur="indefinite" fill="hold"/>
                                        <p:tgtEl>
                                          <p:spTgt spid="2"/>
                                        </p:tgtEl>
                                        <p:attrNameLst>
                                          <p:attrName>style.visibility</p:attrName>
                                        </p:attrNameLst>
                                      </p:cBhvr>
                                      <p:to>
                                        <p:strVal val="visible"/>
                                      </p:to>
                                    </p:set>
                                    <p:anim calcmode="lin" valueType="num">
                                      <p:cBhvr>
                                        <p:cTn id="23" dur="800" fill="hold"/>
                                        <p:tgtEl>
                                          <p:spTgt spid="2"/>
                                        </p:tgtEl>
                                        <p:attrNameLst>
                                          <p:attrName>ppt_x</p:attrName>
                                        </p:attrNameLst>
                                      </p:cBhvr>
                                      <p:tavLst>
                                        <p:tav tm="0">
                                          <p:val>
                                            <p:strVal val="0-#ppt_w/2"/>
                                          </p:val>
                                        </p:tav>
                                        <p:tav tm="100000">
                                          <p:val>
                                            <p:strVal val="#ppt_x"/>
                                          </p:val>
                                        </p:tav>
                                      </p:tavLst>
                                    </p:anim>
                                    <p:anim calcmode="lin" valueType="num">
                                      <p:cBhvr>
                                        <p:cTn id="24" dur="8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indefinite" fill="hold"/>
                                        <p:tgtEl>
                                          <p:spTgt spid="27"/>
                                        </p:tgtEl>
                                        <p:attrNameLst>
                                          <p:attrName>style.visibility</p:attrName>
                                        </p:attrNameLst>
                                      </p:cBhvr>
                                      <p:to>
                                        <p:strVal val="visible"/>
                                      </p:to>
                                    </p:set>
                                    <p:anim calcmode="lin" valueType="num">
                                      <p:cBhvr>
                                        <p:cTn id="28" dur="600" fill="hold"/>
                                        <p:tgtEl>
                                          <p:spTgt spid="27"/>
                                        </p:tgtEl>
                                        <p:attrNameLst>
                                          <p:attrName>ppt_x</p:attrName>
                                        </p:attrNameLst>
                                      </p:cBhvr>
                                      <p:tavLst>
                                        <p:tav tm="0">
                                          <p:val>
                                            <p:strVal val="#ppt_x"/>
                                          </p:val>
                                        </p:tav>
                                        <p:tav tm="100000">
                                          <p:val>
                                            <p:strVal val="#ppt_x"/>
                                          </p:val>
                                        </p:tav>
                                      </p:tavLst>
                                    </p:anim>
                                    <p:anim calcmode="lin" valueType="num">
                                      <p:cBhvr>
                                        <p:cTn id="29" dur="6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indefinite" fill="hold"/>
                                        <p:tgtEl>
                                          <p:spTgt spid="30"/>
                                        </p:tgtEl>
                                        <p:attrNameLst>
                                          <p:attrName>style.visibility</p:attrName>
                                        </p:attrNameLst>
                                      </p:cBhvr>
                                      <p:to>
                                        <p:strVal val="visible"/>
                                      </p:to>
                                    </p:set>
                                    <p:anim calcmode="lin" valueType="num">
                                      <p:cBhvr>
                                        <p:cTn id="32" dur="600" fill="hold"/>
                                        <p:tgtEl>
                                          <p:spTgt spid="30"/>
                                        </p:tgtEl>
                                        <p:attrNameLst>
                                          <p:attrName>ppt_x</p:attrName>
                                        </p:attrNameLst>
                                      </p:cBhvr>
                                      <p:tavLst>
                                        <p:tav tm="0">
                                          <p:val>
                                            <p:strVal val="#ppt_x"/>
                                          </p:val>
                                        </p:tav>
                                        <p:tav tm="100000">
                                          <p:val>
                                            <p:strVal val="#ppt_x"/>
                                          </p:val>
                                        </p:tav>
                                      </p:tavLst>
                                    </p:anim>
                                    <p:anim calcmode="lin" valueType="num">
                                      <p:cBhvr>
                                        <p:cTn id="33" dur="600" fill="hold"/>
                                        <p:tgtEl>
                                          <p:spTgt spid="3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400"/>
                                  </p:stCondLst>
                                  <p:childTnLst>
                                    <p:set>
                                      <p:cBhvr>
                                        <p:cTn id="35" dur="indefinite" fill="hold"/>
                                        <p:tgtEl>
                                          <p:spTgt spid="33"/>
                                        </p:tgtEl>
                                        <p:attrNameLst>
                                          <p:attrName>style.visibility</p:attrName>
                                        </p:attrNameLst>
                                      </p:cBhvr>
                                      <p:to>
                                        <p:strVal val="visible"/>
                                      </p:to>
                                    </p:set>
                                    <p:anim calcmode="lin" valueType="num">
                                      <p:cBhvr>
                                        <p:cTn id="36" dur="600" fill="hold"/>
                                        <p:tgtEl>
                                          <p:spTgt spid="33"/>
                                        </p:tgtEl>
                                        <p:attrNameLst>
                                          <p:attrName>ppt_x</p:attrName>
                                        </p:attrNameLst>
                                      </p:cBhvr>
                                      <p:tavLst>
                                        <p:tav tm="0">
                                          <p:val>
                                            <p:strVal val="#ppt_x"/>
                                          </p:val>
                                        </p:tav>
                                        <p:tav tm="100000">
                                          <p:val>
                                            <p:strVal val="#ppt_x"/>
                                          </p:val>
                                        </p:tav>
                                      </p:tavLst>
                                    </p:anim>
                                    <p:anim calcmode="lin" valueType="num">
                                      <p:cBhvr>
                                        <p:cTn id="37" dur="6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600"/>
                                  </p:stCondLst>
                                  <p:childTnLst>
                                    <p:set>
                                      <p:cBhvr>
                                        <p:cTn id="39" dur="indefinite" fill="hold"/>
                                        <p:tgtEl>
                                          <p:spTgt spid="36"/>
                                        </p:tgtEl>
                                        <p:attrNameLst>
                                          <p:attrName>style.visibility</p:attrName>
                                        </p:attrNameLst>
                                      </p:cBhvr>
                                      <p:to>
                                        <p:strVal val="visible"/>
                                      </p:to>
                                    </p:set>
                                    <p:anim calcmode="lin" valueType="num">
                                      <p:cBhvr>
                                        <p:cTn id="40" dur="600" fill="hold"/>
                                        <p:tgtEl>
                                          <p:spTgt spid="36"/>
                                        </p:tgtEl>
                                        <p:attrNameLst>
                                          <p:attrName>ppt_x</p:attrName>
                                        </p:attrNameLst>
                                      </p:cBhvr>
                                      <p:tavLst>
                                        <p:tav tm="0">
                                          <p:val>
                                            <p:strVal val="#ppt_x"/>
                                          </p:val>
                                        </p:tav>
                                        <p:tav tm="100000">
                                          <p:val>
                                            <p:strVal val="#ppt_x"/>
                                          </p:val>
                                        </p:tav>
                                      </p:tavLst>
                                    </p:anim>
                                    <p:anim calcmode="lin" valueType="num">
                                      <p:cBhvr>
                                        <p:cTn id="41" dur="600" fill="hold"/>
                                        <p:tgtEl>
                                          <p:spTgt spid="3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800"/>
                                  </p:stCondLst>
                                  <p:childTnLst>
                                    <p:set>
                                      <p:cBhvr>
                                        <p:cTn id="43" dur="indefinite" fill="hold"/>
                                        <p:tgtEl>
                                          <p:spTgt spid="39"/>
                                        </p:tgtEl>
                                        <p:attrNameLst>
                                          <p:attrName>style.visibility</p:attrName>
                                        </p:attrNameLst>
                                      </p:cBhvr>
                                      <p:to>
                                        <p:strVal val="visible"/>
                                      </p:to>
                                    </p:set>
                                    <p:anim calcmode="lin" valueType="num">
                                      <p:cBhvr>
                                        <p:cTn id="44" dur="600" fill="hold"/>
                                        <p:tgtEl>
                                          <p:spTgt spid="39"/>
                                        </p:tgtEl>
                                        <p:attrNameLst>
                                          <p:attrName>ppt_x</p:attrName>
                                        </p:attrNameLst>
                                      </p:cBhvr>
                                      <p:tavLst>
                                        <p:tav tm="0">
                                          <p:val>
                                            <p:strVal val="#ppt_x"/>
                                          </p:val>
                                        </p:tav>
                                        <p:tav tm="100000">
                                          <p:val>
                                            <p:strVal val="#ppt_x"/>
                                          </p:val>
                                        </p:tav>
                                      </p:tavLst>
                                    </p:anim>
                                    <p:anim calcmode="lin" valueType="num">
                                      <p:cBhvr>
                                        <p:cTn id="45" dur="600" fill="hold"/>
                                        <p:tgtEl>
                                          <p:spTgt spid="39"/>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par>
                          <p:cTn id="62" fill="hold">
                            <p:stCondLst>
                              <p:cond delay="4000"/>
                            </p:stCondLst>
                            <p:childTnLst>
                              <p:par>
                                <p:cTn id="63" presetID="10" presetClass="entr" presetSubtype="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dvAuto="0"/>
      <p:bldP spid="7" grpId="0" bldLvl="0" animBg="1" advAuto="0"/>
      <p:bldP spid="12" grpId="0" bldLvl="0" animBg="1" advAuto="0"/>
      <p:bldP spid="17" grpId="0" bldLvl="0" animBg="1" advAuto="0"/>
      <p:bldP spid="22" grpId="0" bldLvl="0" animBg="1" advAuto="0"/>
      <p:bldP spid="27" grpId="0" bldLvl="0" animBg="1" advAuto="0"/>
      <p:bldP spid="30" grpId="0" bldLvl="0" animBg="1" advAuto="0"/>
      <p:bldP spid="33" grpId="0" bldLvl="0" animBg="1" advAuto="0"/>
      <p:bldP spid="36" grpId="0" bldLvl="0" animBg="1" advAuto="0"/>
      <p:bldP spid="39" grpId="0" bldLvl="0" animBg="1" advAuto="0"/>
      <p:bldP spid="43" grpId="0" bldLvl="0" animBg="1"/>
      <p:bldP spid="46" grpId="0" bldLvl="0" animBg="1"/>
      <p:bldP spid="49" grpId="0" bldLvl="0" animBg="1"/>
      <p:bldP spid="52" grpId="0" bldLvl="0" animBg="1"/>
      <p:bldP spid="5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127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4145" y="3201670"/>
            <a:ext cx="4949825" cy="829945"/>
          </a:xfrm>
          <a:prstGeom prst="rect">
            <a:avLst/>
          </a:prstGeom>
          <a:noFill/>
        </p:spPr>
        <p:txBody>
          <a:bodyPr wrap="square" rtlCol="0">
            <a:spAutoFit/>
          </a:bodyPr>
          <a:lstStyle/>
          <a:p>
            <a:pPr algn="ctr"/>
            <a:r>
              <a:rPr lang="en-US" altLang="zh-CN" sz="4800">
                <a:latin typeface="微软雅黑" panose="020B0503020204020204" pitchFamily="34" charset="-122"/>
                <a:ea typeface="微软雅黑" panose="020B0503020204020204" pitchFamily="34" charset="-122"/>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7989"/>
            <a:ext cx="1513499" cy="1046440"/>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01</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项目概述</a:t>
            </a:r>
          </a:p>
        </p:txBody>
      </p:sp>
      <p:sp>
        <p:nvSpPr>
          <p:cNvPr id="11" name="TextBox 11"/>
          <p:cNvSpPr txBox="1"/>
          <p:nvPr/>
        </p:nvSpPr>
        <p:spPr>
          <a:xfrm>
            <a:off x="6465353"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项目背景</a:t>
            </a:r>
          </a:p>
        </p:txBody>
      </p:sp>
      <p:sp>
        <p:nvSpPr>
          <p:cNvPr id="12" name="TextBox 11"/>
          <p:cNvSpPr txBox="1"/>
          <p:nvPr/>
        </p:nvSpPr>
        <p:spPr>
          <a:xfrm>
            <a:off x="8177946"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项目范围</a:t>
            </a:r>
          </a:p>
        </p:txBody>
      </p:sp>
      <p:sp>
        <p:nvSpPr>
          <p:cNvPr id="13" name="TextBox 11"/>
          <p:cNvSpPr txBox="1"/>
          <p:nvPr/>
        </p:nvSpPr>
        <p:spPr>
          <a:xfrm>
            <a:off x="6465353" y="3950681"/>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项目目标</a:t>
            </a:r>
          </a:p>
        </p:txBody>
      </p:sp>
      <p:sp>
        <p:nvSpPr>
          <p:cNvPr id="14" name="TextBox 11"/>
          <p:cNvSpPr txBox="1"/>
          <p:nvPr/>
        </p:nvSpPr>
        <p:spPr>
          <a:xfrm>
            <a:off x="8177946" y="3950681"/>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项目交付成果</a:t>
            </a:r>
          </a:p>
        </p:txBody>
      </p:sp>
      <p:sp>
        <p:nvSpPr>
          <p:cNvPr id="2" name="TextBox 11"/>
          <p:cNvSpPr txBox="1"/>
          <p:nvPr/>
        </p:nvSpPr>
        <p:spPr>
          <a:xfrm>
            <a:off x="6465351" y="4211031"/>
            <a:ext cx="13703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假设和约束</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par>
                          <p:cTn id="46" fill="hold">
                            <p:stCondLst>
                              <p:cond delay="1500"/>
                            </p:stCondLst>
                            <p:childTnLst>
                              <p:par>
                                <p:cTn id="47" presetID="12" presetClass="entr" presetSubtype="8"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right)">
                                      <p:cBhvr>
                                        <p:cTn id="50" dur="500"/>
                                        <p:tgtEl>
                                          <p:spTgt spid="13"/>
                                        </p:tgtEl>
                                      </p:cBhvr>
                                    </p:animEffect>
                                  </p:childTnLst>
                                </p:cTn>
                              </p:par>
                            </p:childTnLst>
                          </p:cTn>
                        </p:par>
                        <p:par>
                          <p:cTn id="51" fill="hold">
                            <p:stCondLst>
                              <p:cond delay="2000"/>
                            </p:stCondLst>
                            <p:childTnLst>
                              <p:par>
                                <p:cTn id="52" presetID="12" presetClass="entr" presetSubtype="8"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p:tgtEl>
                                          <p:spTgt spid="14"/>
                                        </p:tgtEl>
                                        <p:attrNameLst>
                                          <p:attrName>ppt_x</p:attrName>
                                        </p:attrNameLst>
                                      </p:cBhvr>
                                      <p:tavLst>
                                        <p:tav tm="0">
                                          <p:val>
                                            <p:strVal val="#ppt_x-#ppt_w*1.125000"/>
                                          </p:val>
                                        </p:tav>
                                        <p:tav tm="100000">
                                          <p:val>
                                            <p:strVal val="#ppt_x"/>
                                          </p:val>
                                        </p:tav>
                                      </p:tavLst>
                                    </p:anim>
                                    <p:animEffect transition="in" filter="wipe(right)">
                                      <p:cBhvr>
                                        <p:cTn id="55" dur="500"/>
                                        <p:tgtEl>
                                          <p:spTgt spid="14"/>
                                        </p:tgtEl>
                                      </p:cBhvr>
                                    </p:animEffect>
                                  </p:childTnLst>
                                </p:cTn>
                              </p:par>
                            </p:childTnLst>
                          </p:cTn>
                        </p:par>
                        <p:par>
                          <p:cTn id="56" fill="hold">
                            <p:stCondLst>
                              <p:cond delay="2500"/>
                            </p:stCondLst>
                            <p:childTnLst>
                              <p:par>
                                <p:cTn id="57" presetID="12" presetClass="entr" presetSubtype="8"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p:tgtEl>
                                          <p:spTgt spid="2"/>
                                        </p:tgtEl>
                                        <p:attrNameLst>
                                          <p:attrName>ppt_x</p:attrName>
                                        </p:attrNameLst>
                                      </p:cBhvr>
                                      <p:tavLst>
                                        <p:tav tm="0">
                                          <p:val>
                                            <p:strVal val="#ppt_x-#ppt_w*1.125000"/>
                                          </p:val>
                                        </p:tav>
                                        <p:tav tm="100000">
                                          <p:val>
                                            <p:strVal val="#ppt_x"/>
                                          </p:val>
                                        </p:tav>
                                      </p:tavLst>
                                    </p:anim>
                                    <p:animEffect transition="in" filter="wipe(righ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45" grpId="0" animBg="1"/>
      <p:bldP spid="46" grpId="0"/>
      <p:bldP spid="10" grpId="0"/>
      <p:bldP spid="11" grpId="0"/>
      <p:bldP spid="12" grpId="0"/>
      <p:bldP spid="13" grpId="0"/>
      <p:bldP spid="1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Text Placeholder 7"/>
          <p:cNvSpPr txBox="1"/>
          <p:nvPr/>
        </p:nvSpPr>
        <p:spPr>
          <a:xfrm>
            <a:off x="5183930" y="1087824"/>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项目背景</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20" name="Text Placeholder 2"/>
          <p:cNvSpPr txBox="1"/>
          <p:nvPr/>
        </p:nvSpPr>
        <p:spPr>
          <a:xfrm>
            <a:off x="7109460" y="958850"/>
            <a:ext cx="4951730" cy="56095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软件工程系列课程作为计算机类专业最为重要的课程。而目前所使用的bb平台在实时的项目管理和需求工程信息在师生间传播、师生间交流、给没有选修软件工程课程的学生提供相关知识等方面并不出彩。因此，“软件工程系列课程教学辅助网站”应运而生。</a:t>
            </a:r>
          </a:p>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“软件工程系列课程教学辅助网站”项目由杨枨、侯宏仑老师提出，PRD-G17小组予以实现。项目交付后计划给软件工程系列课程老师和选修软件工程系列课程的学生及想要了解软件工程课程的游客使用。</a:t>
            </a: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7109460" y="958850"/>
            <a:ext cx="4951730" cy="493204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本项目的目标是尽量少的控制人力以及物力，并且在本项目开发过程中使得开发人员能够尽可能多的提高项目开发效率。</a:t>
            </a:r>
          </a:p>
          <a:p>
            <a:pPr indent="508000">
              <a:lnSpc>
                <a:spcPct val="15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在项目开发完成后，能够满足用户的需求，达到至少300名同学上课辅助的需要，后台系统能够保证稳定的运转，网站界面大方简洁，能清晰的表达该项目所需要的功能界面</a:t>
            </a:r>
            <a:r>
              <a:rPr lang="zh-CN" altLang="en-US" sz="2000">
                <a:solidFill>
                  <a:schemeClr val="tx1"/>
                </a:solidFill>
                <a:latin typeface="Arial" panose="020B0604020202020204" pitchFamily="34" charset="0"/>
                <a:ea typeface="微软雅黑" panose="020B0503020204020204" pitchFamily="34" charset="-122"/>
                <a:sym typeface="+mn-lt"/>
              </a:rPr>
              <a:t>，</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使用户能够安全有效的使用该网站，上传以及下载的文件不丢失与损坏，用户之间可以正常进行交互运转。</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5183930" y="1087824"/>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项目目标</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8903335" y="958850"/>
            <a:ext cx="3045460" cy="541655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《可行性分析报告》</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《总体项目计划》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《需求开发计划》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《需求变更控制文档》</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《需求规格说明书》</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《系统设计计划》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《概要设计说明》</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《质量保证计划》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《编码与系统实现计划》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《测试计划》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《工程部署计划》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《培训计划》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《系统维护计划》</a:t>
            </a:r>
          </a:p>
          <a:p>
            <a:pPr fontAlgn="auto">
              <a:lnSpc>
                <a:spcPct val="125000"/>
              </a:lnSpc>
              <a:spcAft>
                <a:spcPts val="0"/>
              </a:spcAf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《项目总结报告》</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6494780" y="800735"/>
            <a:ext cx="2336800" cy="295910"/>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项目交付成果</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3" name="Text Placeholder 7"/>
          <p:cNvSpPr txBox="1"/>
          <p:nvPr/>
        </p:nvSpPr>
        <p:spPr>
          <a:xfrm>
            <a:off x="824230" y="1455420"/>
            <a:ext cx="2336800" cy="295910"/>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项目范围</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
        <p:nvSpPr>
          <p:cNvPr id="28" name="Text Placeholder 2"/>
          <p:cNvSpPr txBox="1"/>
          <p:nvPr/>
        </p:nvSpPr>
        <p:spPr>
          <a:xfrm>
            <a:off x="2844800" y="1468120"/>
            <a:ext cx="4089400" cy="1037590"/>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项目网站的范围是：1.信息发布2.资料下载3.交流互动。不再另外开设可供教师和学生使用的邮箱，如有邮件都将使用个人自己在其他网站上的邮箱。</a:t>
            </a:r>
            <a:endParaRPr lang="en-US" altLang="zh-CN" sz="2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7512" y="3400301"/>
            <a:ext cx="1873474" cy="1873472"/>
            <a:chOff x="5068163" y="6079077"/>
            <a:chExt cx="5199191" cy="5199189"/>
          </a:xfrm>
        </p:grpSpPr>
        <p:sp>
          <p:nvSpPr>
            <p:cNvPr id="9" name="Freeform 240"/>
            <p:cNvSpPr>
              <a:spLocks noEditPoints="1"/>
            </p:cNvSpPr>
            <p:nvPr/>
          </p:nvSpPr>
          <p:spPr bwMode="auto">
            <a:xfrm>
              <a:off x="5068163" y="6079077"/>
              <a:ext cx="5199191" cy="5199189"/>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7"/>
            <p:cNvSpPr>
              <a:spLocks noEditPoints="1"/>
            </p:cNvSpPr>
            <p:nvPr/>
          </p:nvSpPr>
          <p:spPr bwMode="auto">
            <a:xfrm>
              <a:off x="6521688" y="7537269"/>
              <a:ext cx="2292142" cy="2286366"/>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solidFill>
              <a:schemeClr val="accent2"/>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p:cNvGrpSpPr/>
          <p:nvPr/>
        </p:nvGrpSpPr>
        <p:grpSpPr>
          <a:xfrm>
            <a:off x="3688287" y="2759275"/>
            <a:ext cx="2154301" cy="2154301"/>
            <a:chOff x="10036426" y="5299731"/>
            <a:chExt cx="5978535" cy="5978535"/>
          </a:xfrm>
        </p:grpSpPr>
        <p:sp>
          <p:nvSpPr>
            <p:cNvPr id="8" name="Freeform 239"/>
            <p:cNvSpPr>
              <a:spLocks noEditPoints="1"/>
            </p:cNvSpPr>
            <p:nvPr/>
          </p:nvSpPr>
          <p:spPr bwMode="auto">
            <a:xfrm>
              <a:off x="10036426" y="5299731"/>
              <a:ext cx="5978535" cy="5978535"/>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48"/>
            <p:cNvSpPr>
              <a:spLocks noEditPoints="1"/>
            </p:cNvSpPr>
            <p:nvPr/>
          </p:nvSpPr>
          <p:spPr bwMode="auto">
            <a:xfrm>
              <a:off x="11896328" y="7080775"/>
              <a:ext cx="2382846" cy="2393316"/>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solidFill>
              <a:schemeClr val="accent4"/>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20"/>
          <p:cNvGrpSpPr/>
          <p:nvPr/>
        </p:nvGrpSpPr>
        <p:grpSpPr>
          <a:xfrm>
            <a:off x="1060772" y="2505613"/>
            <a:ext cx="1359261" cy="1359261"/>
            <a:chOff x="1784916" y="4981028"/>
            <a:chExt cx="3772171" cy="3772171"/>
          </a:xfrm>
        </p:grpSpPr>
        <p:sp>
          <p:nvSpPr>
            <p:cNvPr id="10"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solidFill>
              <a:schemeClr val="accent1"/>
            </a:solid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3"/>
          <p:cNvGrpSpPr/>
          <p:nvPr/>
        </p:nvGrpSpPr>
        <p:grpSpPr>
          <a:xfrm>
            <a:off x="5151476" y="4531264"/>
            <a:ext cx="1359261" cy="1359261"/>
            <a:chOff x="1784916" y="4981028"/>
            <a:chExt cx="3772171" cy="3772171"/>
          </a:xfrm>
          <a:solidFill>
            <a:schemeClr val="accent5"/>
          </a:solidFill>
        </p:grpSpPr>
        <p:sp>
          <p:nvSpPr>
            <p:cNvPr id="25" name="Freeform 241"/>
            <p:cNvSpPr>
              <a:spLocks noEditPoints="1"/>
            </p:cNvSpPr>
            <p:nvPr/>
          </p:nvSpPr>
          <p:spPr bwMode="auto">
            <a:xfrm>
              <a:off x="1784916" y="4981028"/>
              <a:ext cx="3772171" cy="3772171"/>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49"/>
            <p:cNvSpPr>
              <a:spLocks noEditPoints="1"/>
            </p:cNvSpPr>
            <p:nvPr/>
          </p:nvSpPr>
          <p:spPr bwMode="auto">
            <a:xfrm>
              <a:off x="2879410" y="6079077"/>
              <a:ext cx="1590304" cy="1590304"/>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27119" tIns="0" rIns="27119" bIns="0" numCol="1" anchor="t" anchorCtr="0" compatLnSpc="1"/>
            <a:lstStyle/>
            <a:p>
              <a:pPr>
                <a:lnSpc>
                  <a:spcPct val="120000"/>
                </a:lnSpc>
              </a:pPr>
              <a:endParaRPr lang="id-ID" sz="1185">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Placeholder 2"/>
          <p:cNvSpPr txBox="1"/>
          <p:nvPr/>
        </p:nvSpPr>
        <p:spPr>
          <a:xfrm>
            <a:off x="7109460" y="1174115"/>
            <a:ext cx="4951730" cy="396811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89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0" fontAlgn="auto">
              <a:lnSpc>
                <a:spcPct val="100000"/>
              </a:lnSpc>
              <a:spcAft>
                <a:spcPts val="0"/>
              </a:spcAft>
              <a:extLst>
                <a:ext uri="{35155182-B16C-46BC-9424-99874614C6A1}">
                  <wpsdc:indentchars xmlns:wpsdc="http://www.wps.cn/officeDocument/2017/drawingmlCustomData" xmlns=""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开发日期限制：2017年10月11日-2017年1月3日</a:t>
            </a:r>
          </a:p>
          <a:p>
            <a:pPr indent="508000" fontAlgn="auto">
              <a:lnSpc>
                <a:spcPct val="100000"/>
              </a:lnSpc>
              <a:spcAft>
                <a:spcPts val="0"/>
              </a:spcAft>
              <a:extLst>
                <a:ext uri="{35155182-B16C-46BC-9424-99874614C6A1}">
                  <wpsdc:indentchars xmlns:wpsdc="http://www.wps.cn/officeDocument/2017/drawingmlCustomData" xmlns=""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项目开发必须符合杨枨、侯宏仑老师的规范。并在项目的各个里程碑阶段将相关文档提交给杨枨、侯宏仑老师展示小组的工作进度。</a:t>
            </a:r>
          </a:p>
          <a:p>
            <a:pPr indent="508000" fontAlgn="auto">
              <a:lnSpc>
                <a:spcPct val="100000"/>
              </a:lnSpc>
              <a:spcAft>
                <a:spcPts val="0"/>
              </a:spcAft>
              <a:extLst>
                <a:ext uri="{35155182-B16C-46BC-9424-99874614C6A1}">
                  <wpsdc:indentchars xmlns:wpsdc="http://www.wps.cn/officeDocument/2017/drawingmlCustomData" xmlns="" val="200" checksum="282533468"/>
                </a:ext>
              </a:extLst>
            </a:pPr>
            <a:r>
              <a:rPr lang="zh-CN" altLang="en-US" sz="2000">
                <a:solidFill>
                  <a:schemeClr val="tx1"/>
                </a:solidFill>
                <a:latin typeface="Arial" panose="020B0604020202020204" pitchFamily="34" charset="0"/>
                <a:ea typeface="微软雅黑" panose="020B0503020204020204" pitchFamily="34" charset="-122"/>
                <a:sym typeface="Arial" panose="020B0604020202020204" pitchFamily="34" charset="0"/>
              </a:rPr>
              <a:t>为了成功地开发该网站， 我们可以得到教师和学院的支持和认可；教师、同学高度配合；拥有需要的软件：dreamwaver、rational rose、office tools、photoshop, project和可以上网的电脑。最重要的是PRD-G17团队有较好的合作精神，工作能力和有空余时间。</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8"/>
          <p:cNvSpPr txBox="1"/>
          <p:nvPr/>
        </p:nvSpPr>
        <p:spPr>
          <a:xfrm>
            <a:off x="824035" y="233727"/>
            <a:ext cx="3949155" cy="492125"/>
          </a:xfrm>
          <a:prstGeom prst="rect">
            <a:avLst/>
          </a:prstGeom>
          <a:noFill/>
        </p:spPr>
        <p:txBody>
          <a:bodyPr wrap="square" lIns="0" tIns="0" rIns="0" bIns="0" rtlCol="0" anchor="ctr">
            <a:spAutoFit/>
          </a:bodyPr>
          <a:lstStyle/>
          <a:p>
            <a:r>
              <a:rPr lang="zh-CN" altLang="en-US" sz="32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6" name="TextBox 8"/>
          <p:cNvSpPr txBox="1"/>
          <p:nvPr/>
        </p:nvSpPr>
        <p:spPr>
          <a:xfrm>
            <a:off x="824230" y="743585"/>
            <a:ext cx="945515" cy="215265"/>
          </a:xfrm>
          <a:prstGeom prst="rect">
            <a:avLst/>
          </a:prstGeom>
          <a:noFill/>
        </p:spPr>
        <p:txBody>
          <a:bodyPr wrap="square" lIns="0" tIns="0" rIns="0" bIns="0" rtlCol="0" anchor="ctr">
            <a:spAutoFit/>
          </a:bodyPr>
          <a:lstStyle/>
          <a:p>
            <a:r>
              <a:rPr lang="en-US" altLang="zh-CN" sz="1400" dirty="0">
                <a:solidFill>
                  <a:schemeClr val="tx1"/>
                </a:solidFill>
                <a:latin typeface="Arial" panose="020B0604020202020204" pitchFamily="34" charset="0"/>
                <a:ea typeface="微软雅黑" panose="020B0503020204020204" pitchFamily="34" charset="-122"/>
                <a:sym typeface="Arial" panose="020B0604020202020204" pitchFamily="34" charset="0"/>
              </a:rPr>
              <a:t>PRD-G17</a:t>
            </a:r>
          </a:p>
        </p:txBody>
      </p:sp>
      <p:sp>
        <p:nvSpPr>
          <p:cNvPr id="2" name="Text Placeholder 7"/>
          <p:cNvSpPr txBox="1"/>
          <p:nvPr/>
        </p:nvSpPr>
        <p:spPr>
          <a:xfrm>
            <a:off x="5040420" y="1159579"/>
            <a:ext cx="1925373" cy="295958"/>
          </a:xfrm>
          <a:prstGeom prst="rect">
            <a:avLst/>
          </a:prstGeom>
        </p:spPr>
        <p:txBody>
          <a:bodyPr vert="horz" lIns="0" tIns="0" rIns="0" bIns="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1485" b="1" kern="120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ts val="0"/>
              </a:spcBef>
              <a:spcAft>
                <a:spcPts val="0"/>
              </a:spcAft>
              <a:defRPr/>
            </a:pPr>
            <a:r>
              <a:rPr lang="zh-CN" altLang="en-US" sz="2800" dirty="0">
                <a:solidFill>
                  <a:schemeClr val="tx1"/>
                </a:solidFill>
                <a:latin typeface="Franklin Gothic Book" panose="020B0503020102020204" pitchFamily="34" charset="0"/>
                <a:sym typeface="+mn-ea"/>
              </a:rPr>
              <a:t>假设和约束</a:t>
            </a:r>
            <a:r>
              <a:rPr lang="en-US" altLang="zh-CN" sz="2800" dirty="0">
                <a:solidFill>
                  <a:schemeClr val="tx1"/>
                </a:solidFill>
                <a:latin typeface="Franklin Gothic Book" panose="020B0503020102020204" pitchFamily="34" charset="0"/>
                <a:sym typeface="+mn-ea"/>
              </a:rPr>
              <a:t>:</a:t>
            </a:r>
            <a:endParaRPr lang="en-US" altLang="zh-CN" sz="2800" b="0" dirty="0" smtClean="0">
              <a:solidFill>
                <a:schemeClr val="tx1"/>
              </a:solidFill>
              <a:latin typeface="Franklin Gothic Book" panose="020B05030201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bwMode="auto">
          <a:xfrm>
            <a:off x="-28563" y="1485696"/>
            <a:ext cx="5095644"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nvSpPr>
        <p:spPr bwMode="auto">
          <a:xfrm>
            <a:off x="10677846" y="1485696"/>
            <a:ext cx="2201183" cy="4261259"/>
          </a:xfrm>
          <a:custGeom>
            <a:avLst/>
            <a:gdLst>
              <a:gd name="connsiteX0" fmla="*/ 0 w 4511489"/>
              <a:gd name="connsiteY0" fmla="*/ 0 h 4261259"/>
              <a:gd name="connsiteX1" fmla="*/ 4511489 w 4511489"/>
              <a:gd name="connsiteY1" fmla="*/ 0 h 4261259"/>
              <a:gd name="connsiteX2" fmla="*/ 4511489 w 4511489"/>
              <a:gd name="connsiteY2" fmla="*/ 4261259 h 4261259"/>
              <a:gd name="connsiteX3" fmla="*/ 0 w 4511489"/>
              <a:gd name="connsiteY3" fmla="*/ 4261259 h 4261259"/>
            </a:gdLst>
            <a:ahLst/>
            <a:cxnLst>
              <a:cxn ang="0">
                <a:pos x="connsiteX0" y="connsiteY0"/>
              </a:cxn>
              <a:cxn ang="0">
                <a:pos x="connsiteX1" y="connsiteY1"/>
              </a:cxn>
              <a:cxn ang="0">
                <a:pos x="connsiteX2" y="connsiteY2"/>
              </a:cxn>
              <a:cxn ang="0">
                <a:pos x="connsiteX3" y="connsiteY3"/>
              </a:cxn>
            </a:cxnLst>
            <a:rect l="l" t="t" r="r" b="b"/>
            <a:pathLst>
              <a:path w="4511489" h="4261259">
                <a:moveTo>
                  <a:pt x="0" y="0"/>
                </a:moveTo>
                <a:lnTo>
                  <a:pt x="4511489" y="0"/>
                </a:lnTo>
                <a:lnTo>
                  <a:pt x="4511489" y="4261259"/>
                </a:lnTo>
                <a:lnTo>
                  <a:pt x="0" y="4261259"/>
                </a:lnTo>
                <a:close/>
              </a:path>
            </a:pathLst>
          </a:custGeom>
          <a:solidFill>
            <a:schemeClr val="accent2"/>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4150043" y="2698106"/>
            <a:ext cx="1826210" cy="1826208"/>
          </a:xfrm>
          <a:prstGeom prst="ellipse">
            <a:avLst/>
          </a:prstGeom>
          <a:gradFill flip="none" rotWithShape="1">
            <a:gsLst>
              <a:gs pos="25000">
                <a:schemeClr val="bg1">
                  <a:shade val="67500"/>
                  <a:satMod val="115000"/>
                </a:schemeClr>
              </a:gs>
              <a:gs pos="62000">
                <a:schemeClr val="bg1">
                  <a:shade val="100000"/>
                  <a:satMod val="115000"/>
                </a:schemeClr>
              </a:gs>
            </a:gsLst>
            <a:lin ang="2700000" scaled="1"/>
            <a:tileRect/>
          </a:gradFill>
          <a:ln w="38100">
            <a:solidFill>
              <a:schemeClr val="bg1"/>
            </a:solidFill>
          </a:ln>
          <a:effectLst>
            <a:outerShdw blurRad="254000" dist="1270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MH_Others_1"/>
          <p:cNvSpPr txBox="1"/>
          <p:nvPr>
            <p:custDataLst>
              <p:tags r:id="rId1"/>
            </p:custDataLst>
          </p:nvPr>
        </p:nvSpPr>
        <p:spPr>
          <a:xfrm>
            <a:off x="4306399" y="3088287"/>
            <a:ext cx="1513499" cy="1045845"/>
          </a:xfrm>
          <a:prstGeom prst="rect">
            <a:avLst/>
          </a:prstGeom>
          <a:noFill/>
        </p:spPr>
        <p:txBody>
          <a:bodyPr wrap="square" lIns="0" tIns="0" rIns="0" bIns="0" rtlCol="0" anchor="ctr" anchorCtr="0">
            <a:spAutoFit/>
          </a:bodyPr>
          <a:lstStyle/>
          <a:p>
            <a:pPr algn="ctr"/>
            <a:r>
              <a:rPr lang="en-US" altLang="zh-CN" sz="48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02</a:t>
            </a:r>
          </a:p>
          <a:p>
            <a:pPr algn="ctr"/>
            <a:r>
              <a:rPr lang="en-US" altLang="zh-CN" sz="20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CHAPTER</a:t>
            </a:r>
          </a:p>
        </p:txBody>
      </p:sp>
      <p:sp>
        <p:nvSpPr>
          <p:cNvPr id="10" name="矩形 9"/>
          <p:cNvSpPr/>
          <p:nvPr/>
        </p:nvSpPr>
        <p:spPr>
          <a:xfrm>
            <a:off x="6535203" y="3256849"/>
            <a:ext cx="3184408" cy="430530"/>
          </a:xfrm>
          <a:prstGeom prst="rect">
            <a:avLst/>
          </a:prstGeom>
        </p:spPr>
        <p:txBody>
          <a:bodyPr wrap="square" lIns="0" tIns="0" rIns="0" bIns="0">
            <a:spAutoFit/>
          </a:bodyPr>
          <a:lstStyle/>
          <a:p>
            <a:r>
              <a:rPr lang="zh-CN" altLang="en-US" sz="2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项目组织</a:t>
            </a:r>
          </a:p>
        </p:txBody>
      </p:sp>
      <p:sp>
        <p:nvSpPr>
          <p:cNvPr id="11" name="TextBox 11"/>
          <p:cNvSpPr txBox="1"/>
          <p:nvPr/>
        </p:nvSpPr>
        <p:spPr>
          <a:xfrm>
            <a:off x="6465353" y="3677850"/>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项目组织结构</a:t>
            </a:r>
          </a:p>
        </p:txBody>
      </p:sp>
      <p:sp>
        <p:nvSpPr>
          <p:cNvPr id="12" name="TextBox 11"/>
          <p:cNvSpPr txBox="1"/>
          <p:nvPr/>
        </p:nvSpPr>
        <p:spPr>
          <a:xfrm>
            <a:off x="8177946" y="367785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项目人员</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46"/>
                                        </p:tgtEl>
                                        <p:attrNameLst>
                                          <p:attrName>style.visibility</p:attrName>
                                        </p:attrNameLst>
                                      </p:cBhvr>
                                      <p:to>
                                        <p:strVal val="visible"/>
                                      </p:to>
                                    </p:set>
                                    <p:anim by="(-#ppt_w*2)" calcmode="lin" valueType="num">
                                      <p:cBhvr rctx="PPT">
                                        <p:cTn id="26" dur="500" autoRev="1" fill="hold">
                                          <p:stCondLst>
                                            <p:cond delay="0"/>
                                          </p:stCondLst>
                                        </p:cTn>
                                        <p:tgtEl>
                                          <p:spTgt spid="46"/>
                                        </p:tgtEl>
                                        <p:attrNameLst>
                                          <p:attrName>ppt_w</p:attrName>
                                        </p:attrNameLst>
                                      </p:cBhvr>
                                    </p:anim>
                                    <p:anim by="(#ppt_w*0.50)" calcmode="lin" valueType="num">
                                      <p:cBhvr>
                                        <p:cTn id="27" dur="500" decel="50000" autoRev="1" fill="hold">
                                          <p:stCondLst>
                                            <p:cond delay="0"/>
                                          </p:stCondLst>
                                        </p:cTn>
                                        <p:tgtEl>
                                          <p:spTgt spid="46"/>
                                        </p:tgtEl>
                                        <p:attrNameLst>
                                          <p:attrName>ppt_x</p:attrName>
                                        </p:attrNameLst>
                                      </p:cBhvr>
                                    </p:anim>
                                    <p:anim from="(-#ppt_h/2)" to="(#ppt_y)" calcmode="lin" valueType="num">
                                      <p:cBhvr>
                                        <p:cTn id="28" dur="1000" fill="hold">
                                          <p:stCondLst>
                                            <p:cond delay="0"/>
                                          </p:stCondLst>
                                        </p:cTn>
                                        <p:tgtEl>
                                          <p:spTgt spid="46"/>
                                        </p:tgtEl>
                                        <p:attrNameLst>
                                          <p:attrName>ppt_y</p:attrName>
                                        </p:attrNameLst>
                                      </p:cBhvr>
                                    </p:anim>
                                    <p:animRot by="21600000">
                                      <p:cBhvr>
                                        <p:cTn id="29" dur="1000" fill="hold">
                                          <p:stCondLst>
                                            <p:cond delay="0"/>
                                          </p:stCondLst>
                                        </p:cTn>
                                        <p:tgtEl>
                                          <p:spTgt spid="4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3" presetClass="entr" presetSubtype="3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strVal val="4*#ppt_w"/>
                                          </p:val>
                                        </p:tav>
                                        <p:tav tm="100000">
                                          <p:val>
                                            <p:strVal val="#ppt_w"/>
                                          </p:val>
                                        </p:tav>
                                      </p:tavLst>
                                    </p:anim>
                                    <p:anim calcmode="lin" valueType="num">
                                      <p:cBhvr>
                                        <p:cTn id="35" dur="5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ppt_x</p:attrName>
                                        </p:attrNameLst>
                                      </p:cBhvr>
                                      <p:tavLst>
                                        <p:tav tm="0">
                                          <p:val>
                                            <p:strVal val="#ppt_x-#ppt_w*1.125000"/>
                                          </p:val>
                                        </p:tav>
                                        <p:tav tm="100000">
                                          <p:val>
                                            <p:strVal val="#ppt_x"/>
                                          </p:val>
                                        </p:tav>
                                      </p:tavLst>
                                    </p:anim>
                                    <p:animEffect transition="in" filter="wipe(righ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45" grpId="0" bldLvl="0" animBg="1"/>
      <p:bldP spid="46"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1_自定义设计方案">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2446</Words>
  <Application>Microsoft Office PowerPoint</Application>
  <PresentationFormat>自定义</PresentationFormat>
  <Paragraphs>482</Paragraphs>
  <Slides>32</Slides>
  <Notes>28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50" baseType="lpstr">
      <vt:lpstr>Arial Unicode MS</vt:lpstr>
      <vt:lpstr>FontAwesome</vt:lpstr>
      <vt:lpstr>Franklin Gothic Book</vt:lpstr>
      <vt:lpstr>Gill Sans</vt:lpstr>
      <vt:lpstr>Lato Regular</vt:lpstr>
      <vt:lpstr>League Gothic Regular</vt:lpstr>
      <vt:lpstr>Oxygen</vt:lpstr>
      <vt:lpstr>方正大黑简体</vt:lpstr>
      <vt:lpstr>宋体</vt:lpstr>
      <vt:lpstr>微软雅黑</vt:lpstr>
      <vt:lpstr>Arial</vt:lpstr>
      <vt:lpstr>Calibri</vt:lpstr>
      <vt:lpstr>Calibri Light</vt:lpstr>
      <vt:lpstr>Helvetica</vt:lpstr>
      <vt:lpstr>Times New Roman</vt:lpstr>
      <vt:lpstr>Wingdings</vt:lpstr>
      <vt:lpstr>1_自定义设计方案</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dc:title>
  <dc:creator/>
  <cp:lastModifiedBy/>
  <cp:revision>5</cp:revision>
  <dcterms:created xsi:type="dcterms:W3CDTF">2016-09-13T15:23:00Z</dcterms:created>
  <dcterms:modified xsi:type="dcterms:W3CDTF">2017-10-29T10:54:07Z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